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99" r:id="rId1"/>
  </p:sldMasterIdLst>
  <p:notesMasterIdLst>
    <p:notesMasterId r:id="rId17"/>
  </p:notesMasterIdLst>
  <p:sldIdLst>
    <p:sldId id="256" r:id="rId2"/>
    <p:sldId id="257" r:id="rId3"/>
    <p:sldId id="269" r:id="rId4"/>
    <p:sldId id="258" r:id="rId5"/>
    <p:sldId id="270" r:id="rId6"/>
    <p:sldId id="259" r:id="rId7"/>
    <p:sldId id="260" r:id="rId8"/>
    <p:sldId id="261" r:id="rId9"/>
    <p:sldId id="262" r:id="rId10"/>
    <p:sldId id="263" r:id="rId11"/>
    <p:sldId id="264" r:id="rId12"/>
    <p:sldId id="265" r:id="rId13"/>
    <p:sldId id="266" r:id="rId14"/>
    <p:sldId id="267" r:id="rId15"/>
    <p:sldId id="268"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iqEJz6x7k26RbLIHCh12UbUodiR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615"/>
  </p:normalViewPr>
  <p:slideViewPr>
    <p:cSldViewPr snapToGrid="0">
      <p:cViewPr varScale="1">
        <p:scale>
          <a:sx n="88" d="100"/>
          <a:sy n="88" d="100"/>
        </p:scale>
        <p:origin x="2000"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DA1560-ECFB-41DE-97D1-27649ADD1AEF}" type="doc">
      <dgm:prSet loTypeId="urn:microsoft.com/office/officeart/2018/2/layout/IconVerticalSolidList" loCatId="icon" qsTypeId="urn:microsoft.com/office/officeart/2005/8/quickstyle/simple5" qsCatId="simple" csTypeId="urn:microsoft.com/office/officeart/2005/8/colors/accent0_3" csCatId="mainScheme" phldr="1"/>
      <dgm:spPr/>
      <dgm:t>
        <a:bodyPr/>
        <a:lstStyle/>
        <a:p>
          <a:endParaRPr lang="en-US"/>
        </a:p>
      </dgm:t>
    </dgm:pt>
    <dgm:pt modelId="{F598F96E-538D-43DF-BDBE-666A47E8B701}">
      <dgm:prSet/>
      <dgm:spPr/>
      <dgm:t>
        <a:bodyPr/>
        <a:lstStyle/>
        <a:p>
          <a:pPr>
            <a:lnSpc>
              <a:spcPct val="100000"/>
            </a:lnSpc>
          </a:pPr>
          <a:r>
            <a:rPr lang="en-US" i="1" dirty="0">
              <a:solidFill>
                <a:schemeClr val="accent1"/>
              </a:solidFill>
            </a:rPr>
            <a:t>S – BRAND RECOGNITION and MARKET SHARE</a:t>
          </a:r>
          <a:endParaRPr lang="en-US" dirty="0">
            <a:solidFill>
              <a:schemeClr val="accent1"/>
            </a:solidFill>
          </a:endParaRPr>
        </a:p>
      </dgm:t>
    </dgm:pt>
    <dgm:pt modelId="{7839EEEE-418E-496B-996E-1621FCB3080B}" type="parTrans" cxnId="{495D59FB-B215-4CAB-8CE2-77D38F0EFF1A}">
      <dgm:prSet/>
      <dgm:spPr/>
      <dgm:t>
        <a:bodyPr/>
        <a:lstStyle/>
        <a:p>
          <a:endParaRPr lang="en-US"/>
        </a:p>
      </dgm:t>
    </dgm:pt>
    <dgm:pt modelId="{C89007CC-B6F9-405D-8BF8-A3C645E25F71}" type="sibTrans" cxnId="{495D59FB-B215-4CAB-8CE2-77D38F0EFF1A}">
      <dgm:prSet/>
      <dgm:spPr/>
      <dgm:t>
        <a:bodyPr/>
        <a:lstStyle/>
        <a:p>
          <a:endParaRPr lang="en-US"/>
        </a:p>
      </dgm:t>
    </dgm:pt>
    <dgm:pt modelId="{E79B70AF-8667-4937-B9FE-E27002CF2040}">
      <dgm:prSet/>
      <dgm:spPr/>
      <dgm:t>
        <a:bodyPr/>
        <a:lstStyle/>
        <a:p>
          <a:pPr>
            <a:lnSpc>
              <a:spcPct val="100000"/>
            </a:lnSpc>
          </a:pPr>
          <a:r>
            <a:rPr lang="en-US" i="1" dirty="0">
              <a:solidFill>
                <a:schemeClr val="accent1"/>
              </a:solidFill>
            </a:rPr>
            <a:t>W – HIGH DEBT LEVELS</a:t>
          </a:r>
          <a:endParaRPr lang="en-US" dirty="0">
            <a:solidFill>
              <a:schemeClr val="accent1"/>
            </a:solidFill>
          </a:endParaRPr>
        </a:p>
      </dgm:t>
    </dgm:pt>
    <dgm:pt modelId="{BC1027CE-1499-4AA5-B2C0-D10449A0E64C}" type="parTrans" cxnId="{A379E1AE-42AF-4C3E-838E-215FEB621ABB}">
      <dgm:prSet/>
      <dgm:spPr/>
      <dgm:t>
        <a:bodyPr/>
        <a:lstStyle/>
        <a:p>
          <a:endParaRPr lang="en-US"/>
        </a:p>
      </dgm:t>
    </dgm:pt>
    <dgm:pt modelId="{7DD4C88A-FBE7-4731-8667-F3CE7987C319}" type="sibTrans" cxnId="{A379E1AE-42AF-4C3E-838E-215FEB621ABB}">
      <dgm:prSet/>
      <dgm:spPr/>
      <dgm:t>
        <a:bodyPr/>
        <a:lstStyle/>
        <a:p>
          <a:endParaRPr lang="en-US"/>
        </a:p>
      </dgm:t>
    </dgm:pt>
    <dgm:pt modelId="{CE92B8D8-92DC-4D29-BD1D-06FE867AD7CF}">
      <dgm:prSet/>
      <dgm:spPr/>
      <dgm:t>
        <a:bodyPr/>
        <a:lstStyle/>
        <a:p>
          <a:pPr>
            <a:lnSpc>
              <a:spcPct val="100000"/>
            </a:lnSpc>
          </a:pPr>
          <a:r>
            <a:rPr lang="en-US" i="1" dirty="0">
              <a:solidFill>
                <a:schemeClr val="accent1"/>
              </a:solidFill>
            </a:rPr>
            <a:t>O – DIVERSIFICATION OF REVENUE STREAMS</a:t>
          </a:r>
          <a:endParaRPr lang="en-US" dirty="0">
            <a:solidFill>
              <a:schemeClr val="accent1"/>
            </a:solidFill>
          </a:endParaRPr>
        </a:p>
      </dgm:t>
    </dgm:pt>
    <dgm:pt modelId="{1D32FEB2-6997-4931-9D47-93C9DF80A02F}" type="parTrans" cxnId="{68185F66-44A4-4212-8F5F-9342B7F30C12}">
      <dgm:prSet/>
      <dgm:spPr/>
      <dgm:t>
        <a:bodyPr/>
        <a:lstStyle/>
        <a:p>
          <a:endParaRPr lang="en-US"/>
        </a:p>
      </dgm:t>
    </dgm:pt>
    <dgm:pt modelId="{7446E4E3-F52A-4D8A-95DF-4025305D81D1}" type="sibTrans" cxnId="{68185F66-44A4-4212-8F5F-9342B7F30C12}">
      <dgm:prSet/>
      <dgm:spPr/>
      <dgm:t>
        <a:bodyPr/>
        <a:lstStyle/>
        <a:p>
          <a:endParaRPr lang="en-US"/>
        </a:p>
      </dgm:t>
    </dgm:pt>
    <dgm:pt modelId="{715290ED-64A4-49D2-99F3-B8D56DA849CE}">
      <dgm:prSet/>
      <dgm:spPr/>
      <dgm:t>
        <a:bodyPr/>
        <a:lstStyle/>
        <a:p>
          <a:pPr>
            <a:lnSpc>
              <a:spcPct val="100000"/>
            </a:lnSpc>
          </a:pPr>
          <a:r>
            <a:rPr lang="en-US" i="1" dirty="0">
              <a:solidFill>
                <a:schemeClr val="accent1"/>
              </a:solidFill>
            </a:rPr>
            <a:t>T – SHIFT IN CONSUMER PREFERENCES</a:t>
          </a:r>
          <a:endParaRPr lang="en-US" dirty="0">
            <a:solidFill>
              <a:schemeClr val="accent1"/>
            </a:solidFill>
          </a:endParaRPr>
        </a:p>
      </dgm:t>
    </dgm:pt>
    <dgm:pt modelId="{DA00EF4A-F389-46F5-A3F3-D9B6A8171313}" type="parTrans" cxnId="{CC1B6A2B-E775-4B61-AADB-ABF8169CD5E8}">
      <dgm:prSet/>
      <dgm:spPr/>
      <dgm:t>
        <a:bodyPr/>
        <a:lstStyle/>
        <a:p>
          <a:endParaRPr lang="en-US"/>
        </a:p>
      </dgm:t>
    </dgm:pt>
    <dgm:pt modelId="{0D8C0952-D235-49A6-A846-D6C72B4EF581}" type="sibTrans" cxnId="{CC1B6A2B-E775-4B61-AADB-ABF8169CD5E8}">
      <dgm:prSet/>
      <dgm:spPr/>
      <dgm:t>
        <a:bodyPr/>
        <a:lstStyle/>
        <a:p>
          <a:endParaRPr lang="en-US"/>
        </a:p>
      </dgm:t>
    </dgm:pt>
    <dgm:pt modelId="{3C2E16DF-9CF5-48D6-94BA-94D803883B68}" type="pres">
      <dgm:prSet presAssocID="{50DA1560-ECFB-41DE-97D1-27649ADD1AEF}" presName="root" presStyleCnt="0">
        <dgm:presLayoutVars>
          <dgm:dir/>
          <dgm:resizeHandles val="exact"/>
        </dgm:presLayoutVars>
      </dgm:prSet>
      <dgm:spPr/>
    </dgm:pt>
    <dgm:pt modelId="{48264A2A-2371-4074-BF55-3640C475265D}" type="pres">
      <dgm:prSet presAssocID="{F598F96E-538D-43DF-BDBE-666A47E8B701}" presName="compNode" presStyleCnt="0"/>
      <dgm:spPr/>
    </dgm:pt>
    <dgm:pt modelId="{79DF58B7-24A8-4BEE-8BA2-DC9F22B6BA16}" type="pres">
      <dgm:prSet presAssocID="{F598F96E-538D-43DF-BDBE-666A47E8B701}" presName="bgRect" presStyleLbl="bgShp" presStyleIdx="0" presStyleCnt="4"/>
      <dgm:spPr/>
    </dgm:pt>
    <dgm:pt modelId="{DCBC2C04-790F-4755-BE7F-51A8E10ACBE2}" type="pres">
      <dgm:prSet presAssocID="{F598F96E-538D-43DF-BDBE-666A47E8B70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w"/>
        </a:ext>
      </dgm:extLst>
    </dgm:pt>
    <dgm:pt modelId="{F661912C-24E2-4AE3-ACA8-9300A6A276A6}" type="pres">
      <dgm:prSet presAssocID="{F598F96E-538D-43DF-BDBE-666A47E8B701}" presName="spaceRect" presStyleCnt="0"/>
      <dgm:spPr/>
    </dgm:pt>
    <dgm:pt modelId="{385C54C3-94A0-4C74-B6F9-33515262CFD6}" type="pres">
      <dgm:prSet presAssocID="{F598F96E-538D-43DF-BDBE-666A47E8B701}" presName="parTx" presStyleLbl="revTx" presStyleIdx="0" presStyleCnt="4">
        <dgm:presLayoutVars>
          <dgm:chMax val="0"/>
          <dgm:chPref val="0"/>
        </dgm:presLayoutVars>
      </dgm:prSet>
      <dgm:spPr/>
    </dgm:pt>
    <dgm:pt modelId="{FAB1E648-972E-4EFE-A4C2-01EE243B3A34}" type="pres">
      <dgm:prSet presAssocID="{C89007CC-B6F9-405D-8BF8-A3C645E25F71}" presName="sibTrans" presStyleCnt="0"/>
      <dgm:spPr/>
    </dgm:pt>
    <dgm:pt modelId="{274ED080-626F-4315-AEA6-3DA87144C05F}" type="pres">
      <dgm:prSet presAssocID="{E79B70AF-8667-4937-B9FE-E27002CF2040}" presName="compNode" presStyleCnt="0"/>
      <dgm:spPr/>
    </dgm:pt>
    <dgm:pt modelId="{BEA99703-21A2-40F3-A0AF-92B904EF9B73}" type="pres">
      <dgm:prSet presAssocID="{E79B70AF-8667-4937-B9FE-E27002CF2040}" presName="bgRect" presStyleLbl="bgShp" presStyleIdx="1" presStyleCnt="4"/>
      <dgm:spPr/>
    </dgm:pt>
    <dgm:pt modelId="{FBA77A53-1A6C-4B9C-809B-14CFC6B6EBB4}" type="pres">
      <dgm:prSet presAssocID="{E79B70AF-8667-4937-B9FE-E27002CF204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y"/>
        </a:ext>
      </dgm:extLst>
    </dgm:pt>
    <dgm:pt modelId="{B2171829-A305-48F0-88FF-FFC5F03A7B52}" type="pres">
      <dgm:prSet presAssocID="{E79B70AF-8667-4937-B9FE-E27002CF2040}" presName="spaceRect" presStyleCnt="0"/>
      <dgm:spPr/>
    </dgm:pt>
    <dgm:pt modelId="{CF60F978-990B-42D1-9BD8-B660F098866B}" type="pres">
      <dgm:prSet presAssocID="{E79B70AF-8667-4937-B9FE-E27002CF2040}" presName="parTx" presStyleLbl="revTx" presStyleIdx="1" presStyleCnt="4">
        <dgm:presLayoutVars>
          <dgm:chMax val="0"/>
          <dgm:chPref val="0"/>
        </dgm:presLayoutVars>
      </dgm:prSet>
      <dgm:spPr/>
    </dgm:pt>
    <dgm:pt modelId="{233F6851-8AAF-4F51-92D7-D574382955AB}" type="pres">
      <dgm:prSet presAssocID="{7DD4C88A-FBE7-4731-8667-F3CE7987C319}" presName="sibTrans" presStyleCnt="0"/>
      <dgm:spPr/>
    </dgm:pt>
    <dgm:pt modelId="{43FBB558-EA25-4484-85D1-E877FECF3447}" type="pres">
      <dgm:prSet presAssocID="{CE92B8D8-92DC-4D29-BD1D-06FE867AD7CF}" presName="compNode" presStyleCnt="0"/>
      <dgm:spPr/>
    </dgm:pt>
    <dgm:pt modelId="{5F70DB36-73D5-4716-973F-9A8C0A6304CE}" type="pres">
      <dgm:prSet presAssocID="{CE92B8D8-92DC-4D29-BD1D-06FE867AD7CF}" presName="bgRect" presStyleLbl="bgShp" presStyleIdx="2" presStyleCnt="4"/>
      <dgm:spPr/>
    </dgm:pt>
    <dgm:pt modelId="{FA72D4B0-72D6-429D-9276-898D5DA14A85}" type="pres">
      <dgm:prSet presAssocID="{CE92B8D8-92DC-4D29-BD1D-06FE867AD7C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pward trend"/>
        </a:ext>
      </dgm:extLst>
    </dgm:pt>
    <dgm:pt modelId="{83F93F38-8BAC-439F-ADDA-F690B11DF1F5}" type="pres">
      <dgm:prSet presAssocID="{CE92B8D8-92DC-4D29-BD1D-06FE867AD7CF}" presName="spaceRect" presStyleCnt="0"/>
      <dgm:spPr/>
    </dgm:pt>
    <dgm:pt modelId="{9107821D-1C3F-4EB6-9B3D-DCB6A55E1C36}" type="pres">
      <dgm:prSet presAssocID="{CE92B8D8-92DC-4D29-BD1D-06FE867AD7CF}" presName="parTx" presStyleLbl="revTx" presStyleIdx="2" presStyleCnt="4">
        <dgm:presLayoutVars>
          <dgm:chMax val="0"/>
          <dgm:chPref val="0"/>
        </dgm:presLayoutVars>
      </dgm:prSet>
      <dgm:spPr/>
    </dgm:pt>
    <dgm:pt modelId="{86854CE7-D7F9-4553-BC40-3F4F58E16A8A}" type="pres">
      <dgm:prSet presAssocID="{7446E4E3-F52A-4D8A-95DF-4025305D81D1}" presName="sibTrans" presStyleCnt="0"/>
      <dgm:spPr/>
    </dgm:pt>
    <dgm:pt modelId="{7E2EB442-EF26-4CA6-8A81-1F2C33DC5FB0}" type="pres">
      <dgm:prSet presAssocID="{715290ED-64A4-49D2-99F3-B8D56DA849CE}" presName="compNode" presStyleCnt="0"/>
      <dgm:spPr/>
    </dgm:pt>
    <dgm:pt modelId="{07C29D9B-B375-43A8-B0AA-C00485B5EECA}" type="pres">
      <dgm:prSet presAssocID="{715290ED-64A4-49D2-99F3-B8D56DA849CE}" presName="bgRect" presStyleLbl="bgShp" presStyleIdx="3" presStyleCnt="4"/>
      <dgm:spPr/>
    </dgm:pt>
    <dgm:pt modelId="{5538C0DE-4F00-403B-BA3C-A3B3B2DA0C20}" type="pres">
      <dgm:prSet presAssocID="{715290ED-64A4-49D2-99F3-B8D56DA849C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ingle gear"/>
        </a:ext>
      </dgm:extLst>
    </dgm:pt>
    <dgm:pt modelId="{1AD0CD46-89D6-4D69-8826-1C6B6443D78C}" type="pres">
      <dgm:prSet presAssocID="{715290ED-64A4-49D2-99F3-B8D56DA849CE}" presName="spaceRect" presStyleCnt="0"/>
      <dgm:spPr/>
    </dgm:pt>
    <dgm:pt modelId="{4E2C881E-166B-45B6-B25F-DDEBF45D40CE}" type="pres">
      <dgm:prSet presAssocID="{715290ED-64A4-49D2-99F3-B8D56DA849CE}" presName="parTx" presStyleLbl="revTx" presStyleIdx="3" presStyleCnt="4">
        <dgm:presLayoutVars>
          <dgm:chMax val="0"/>
          <dgm:chPref val="0"/>
        </dgm:presLayoutVars>
      </dgm:prSet>
      <dgm:spPr/>
    </dgm:pt>
  </dgm:ptLst>
  <dgm:cxnLst>
    <dgm:cxn modelId="{F3992E09-0E79-2A4F-8FDC-1EEC22A7087C}" type="presOf" srcId="{E79B70AF-8667-4937-B9FE-E27002CF2040}" destId="{CF60F978-990B-42D1-9BD8-B660F098866B}" srcOrd="0" destOrd="0" presId="urn:microsoft.com/office/officeart/2018/2/layout/IconVerticalSolidList"/>
    <dgm:cxn modelId="{CC1B6A2B-E775-4B61-AADB-ABF8169CD5E8}" srcId="{50DA1560-ECFB-41DE-97D1-27649ADD1AEF}" destId="{715290ED-64A4-49D2-99F3-B8D56DA849CE}" srcOrd="3" destOrd="0" parTransId="{DA00EF4A-F389-46F5-A3F3-D9B6A8171313}" sibTransId="{0D8C0952-D235-49A6-A846-D6C72B4EF581}"/>
    <dgm:cxn modelId="{13C58A47-AB67-E34A-9E4D-E679D4A911E2}" type="presOf" srcId="{CE92B8D8-92DC-4D29-BD1D-06FE867AD7CF}" destId="{9107821D-1C3F-4EB6-9B3D-DCB6A55E1C36}" srcOrd="0" destOrd="0" presId="urn:microsoft.com/office/officeart/2018/2/layout/IconVerticalSolidList"/>
    <dgm:cxn modelId="{68185F66-44A4-4212-8F5F-9342B7F30C12}" srcId="{50DA1560-ECFB-41DE-97D1-27649ADD1AEF}" destId="{CE92B8D8-92DC-4D29-BD1D-06FE867AD7CF}" srcOrd="2" destOrd="0" parTransId="{1D32FEB2-6997-4931-9D47-93C9DF80A02F}" sibTransId="{7446E4E3-F52A-4D8A-95DF-4025305D81D1}"/>
    <dgm:cxn modelId="{1FD9B79A-EF76-1841-83EC-041834A553D9}" type="presOf" srcId="{715290ED-64A4-49D2-99F3-B8D56DA849CE}" destId="{4E2C881E-166B-45B6-B25F-DDEBF45D40CE}" srcOrd="0" destOrd="0" presId="urn:microsoft.com/office/officeart/2018/2/layout/IconVerticalSolidList"/>
    <dgm:cxn modelId="{A379E1AE-42AF-4C3E-838E-215FEB621ABB}" srcId="{50DA1560-ECFB-41DE-97D1-27649ADD1AEF}" destId="{E79B70AF-8667-4937-B9FE-E27002CF2040}" srcOrd="1" destOrd="0" parTransId="{BC1027CE-1499-4AA5-B2C0-D10449A0E64C}" sibTransId="{7DD4C88A-FBE7-4731-8667-F3CE7987C319}"/>
    <dgm:cxn modelId="{53D7BBB2-E432-4743-8490-18C5DC85DC6D}" type="presOf" srcId="{50DA1560-ECFB-41DE-97D1-27649ADD1AEF}" destId="{3C2E16DF-9CF5-48D6-94BA-94D803883B68}" srcOrd="0" destOrd="0" presId="urn:microsoft.com/office/officeart/2018/2/layout/IconVerticalSolidList"/>
    <dgm:cxn modelId="{AB4F44E3-6133-B448-A203-C5BE62D8F9E6}" type="presOf" srcId="{F598F96E-538D-43DF-BDBE-666A47E8B701}" destId="{385C54C3-94A0-4C74-B6F9-33515262CFD6}" srcOrd="0" destOrd="0" presId="urn:microsoft.com/office/officeart/2018/2/layout/IconVerticalSolidList"/>
    <dgm:cxn modelId="{495D59FB-B215-4CAB-8CE2-77D38F0EFF1A}" srcId="{50DA1560-ECFB-41DE-97D1-27649ADD1AEF}" destId="{F598F96E-538D-43DF-BDBE-666A47E8B701}" srcOrd="0" destOrd="0" parTransId="{7839EEEE-418E-496B-996E-1621FCB3080B}" sibTransId="{C89007CC-B6F9-405D-8BF8-A3C645E25F71}"/>
    <dgm:cxn modelId="{61666985-CB6E-7348-9693-3E43F2638E5B}" type="presParOf" srcId="{3C2E16DF-9CF5-48D6-94BA-94D803883B68}" destId="{48264A2A-2371-4074-BF55-3640C475265D}" srcOrd="0" destOrd="0" presId="urn:microsoft.com/office/officeart/2018/2/layout/IconVerticalSolidList"/>
    <dgm:cxn modelId="{EB39594E-C438-EB48-A2B2-638F49578209}" type="presParOf" srcId="{48264A2A-2371-4074-BF55-3640C475265D}" destId="{79DF58B7-24A8-4BEE-8BA2-DC9F22B6BA16}" srcOrd="0" destOrd="0" presId="urn:microsoft.com/office/officeart/2018/2/layout/IconVerticalSolidList"/>
    <dgm:cxn modelId="{9E63D084-47BE-AB40-A83D-5AFF62302EE3}" type="presParOf" srcId="{48264A2A-2371-4074-BF55-3640C475265D}" destId="{DCBC2C04-790F-4755-BE7F-51A8E10ACBE2}" srcOrd="1" destOrd="0" presId="urn:microsoft.com/office/officeart/2018/2/layout/IconVerticalSolidList"/>
    <dgm:cxn modelId="{2507A60E-09BB-1147-B661-45C52A2F0F4A}" type="presParOf" srcId="{48264A2A-2371-4074-BF55-3640C475265D}" destId="{F661912C-24E2-4AE3-ACA8-9300A6A276A6}" srcOrd="2" destOrd="0" presId="urn:microsoft.com/office/officeart/2018/2/layout/IconVerticalSolidList"/>
    <dgm:cxn modelId="{5F1ACFD9-85E2-D140-BFAA-879AD2D35907}" type="presParOf" srcId="{48264A2A-2371-4074-BF55-3640C475265D}" destId="{385C54C3-94A0-4C74-B6F9-33515262CFD6}" srcOrd="3" destOrd="0" presId="urn:microsoft.com/office/officeart/2018/2/layout/IconVerticalSolidList"/>
    <dgm:cxn modelId="{3D870743-CC85-0546-A0B0-C961F7B68904}" type="presParOf" srcId="{3C2E16DF-9CF5-48D6-94BA-94D803883B68}" destId="{FAB1E648-972E-4EFE-A4C2-01EE243B3A34}" srcOrd="1" destOrd="0" presId="urn:microsoft.com/office/officeart/2018/2/layout/IconVerticalSolidList"/>
    <dgm:cxn modelId="{0B1AE641-0CFA-8143-9705-CA74A1C779E6}" type="presParOf" srcId="{3C2E16DF-9CF5-48D6-94BA-94D803883B68}" destId="{274ED080-626F-4315-AEA6-3DA87144C05F}" srcOrd="2" destOrd="0" presId="urn:microsoft.com/office/officeart/2018/2/layout/IconVerticalSolidList"/>
    <dgm:cxn modelId="{66FCFD43-E155-1449-B1B5-645435391851}" type="presParOf" srcId="{274ED080-626F-4315-AEA6-3DA87144C05F}" destId="{BEA99703-21A2-40F3-A0AF-92B904EF9B73}" srcOrd="0" destOrd="0" presId="urn:microsoft.com/office/officeart/2018/2/layout/IconVerticalSolidList"/>
    <dgm:cxn modelId="{E6363494-1B58-FA43-AF79-463E9C2B3E67}" type="presParOf" srcId="{274ED080-626F-4315-AEA6-3DA87144C05F}" destId="{FBA77A53-1A6C-4B9C-809B-14CFC6B6EBB4}" srcOrd="1" destOrd="0" presId="urn:microsoft.com/office/officeart/2018/2/layout/IconVerticalSolidList"/>
    <dgm:cxn modelId="{B33DDB5A-51CF-1142-AEC9-2AD368EDA5BB}" type="presParOf" srcId="{274ED080-626F-4315-AEA6-3DA87144C05F}" destId="{B2171829-A305-48F0-88FF-FFC5F03A7B52}" srcOrd="2" destOrd="0" presId="urn:microsoft.com/office/officeart/2018/2/layout/IconVerticalSolidList"/>
    <dgm:cxn modelId="{B160EFB6-9D3B-8648-8E25-F3020809A0F0}" type="presParOf" srcId="{274ED080-626F-4315-AEA6-3DA87144C05F}" destId="{CF60F978-990B-42D1-9BD8-B660F098866B}" srcOrd="3" destOrd="0" presId="urn:microsoft.com/office/officeart/2018/2/layout/IconVerticalSolidList"/>
    <dgm:cxn modelId="{103AC13A-AEEA-5C49-A524-6DAF8F4635A1}" type="presParOf" srcId="{3C2E16DF-9CF5-48D6-94BA-94D803883B68}" destId="{233F6851-8AAF-4F51-92D7-D574382955AB}" srcOrd="3" destOrd="0" presId="urn:microsoft.com/office/officeart/2018/2/layout/IconVerticalSolidList"/>
    <dgm:cxn modelId="{6C7C87E0-52E6-1043-B12B-41CE6D352962}" type="presParOf" srcId="{3C2E16DF-9CF5-48D6-94BA-94D803883B68}" destId="{43FBB558-EA25-4484-85D1-E877FECF3447}" srcOrd="4" destOrd="0" presId="urn:microsoft.com/office/officeart/2018/2/layout/IconVerticalSolidList"/>
    <dgm:cxn modelId="{B7E3E2FF-C77C-0044-A90E-8F31ED56AB81}" type="presParOf" srcId="{43FBB558-EA25-4484-85D1-E877FECF3447}" destId="{5F70DB36-73D5-4716-973F-9A8C0A6304CE}" srcOrd="0" destOrd="0" presId="urn:microsoft.com/office/officeart/2018/2/layout/IconVerticalSolidList"/>
    <dgm:cxn modelId="{6B1C4559-0EE6-994F-A0EA-240825494A5A}" type="presParOf" srcId="{43FBB558-EA25-4484-85D1-E877FECF3447}" destId="{FA72D4B0-72D6-429D-9276-898D5DA14A85}" srcOrd="1" destOrd="0" presId="urn:microsoft.com/office/officeart/2018/2/layout/IconVerticalSolidList"/>
    <dgm:cxn modelId="{4783EEB7-AB4A-9640-B726-9F7E81E42C79}" type="presParOf" srcId="{43FBB558-EA25-4484-85D1-E877FECF3447}" destId="{83F93F38-8BAC-439F-ADDA-F690B11DF1F5}" srcOrd="2" destOrd="0" presId="urn:microsoft.com/office/officeart/2018/2/layout/IconVerticalSolidList"/>
    <dgm:cxn modelId="{52F7F5A4-908F-B649-A0E7-ACD1FDF2F8FE}" type="presParOf" srcId="{43FBB558-EA25-4484-85D1-E877FECF3447}" destId="{9107821D-1C3F-4EB6-9B3D-DCB6A55E1C36}" srcOrd="3" destOrd="0" presId="urn:microsoft.com/office/officeart/2018/2/layout/IconVerticalSolidList"/>
    <dgm:cxn modelId="{91AE0BF2-FF12-894A-8727-75B81AA5153F}" type="presParOf" srcId="{3C2E16DF-9CF5-48D6-94BA-94D803883B68}" destId="{86854CE7-D7F9-4553-BC40-3F4F58E16A8A}" srcOrd="5" destOrd="0" presId="urn:microsoft.com/office/officeart/2018/2/layout/IconVerticalSolidList"/>
    <dgm:cxn modelId="{54CE8DA7-C6B7-9B42-A437-54860CAF9F99}" type="presParOf" srcId="{3C2E16DF-9CF5-48D6-94BA-94D803883B68}" destId="{7E2EB442-EF26-4CA6-8A81-1F2C33DC5FB0}" srcOrd="6" destOrd="0" presId="urn:microsoft.com/office/officeart/2018/2/layout/IconVerticalSolidList"/>
    <dgm:cxn modelId="{F7ED8F38-3C3F-184E-B450-9B3B41E6062A}" type="presParOf" srcId="{7E2EB442-EF26-4CA6-8A81-1F2C33DC5FB0}" destId="{07C29D9B-B375-43A8-B0AA-C00485B5EECA}" srcOrd="0" destOrd="0" presId="urn:microsoft.com/office/officeart/2018/2/layout/IconVerticalSolidList"/>
    <dgm:cxn modelId="{AE8D9758-3265-704E-AE45-874442915CEB}" type="presParOf" srcId="{7E2EB442-EF26-4CA6-8A81-1F2C33DC5FB0}" destId="{5538C0DE-4F00-403B-BA3C-A3B3B2DA0C20}" srcOrd="1" destOrd="0" presId="urn:microsoft.com/office/officeart/2018/2/layout/IconVerticalSolidList"/>
    <dgm:cxn modelId="{970C4CEC-D7A4-5B40-A883-74EFD8A4BEBA}" type="presParOf" srcId="{7E2EB442-EF26-4CA6-8A81-1F2C33DC5FB0}" destId="{1AD0CD46-89D6-4D69-8826-1C6B6443D78C}" srcOrd="2" destOrd="0" presId="urn:microsoft.com/office/officeart/2018/2/layout/IconVerticalSolidList"/>
    <dgm:cxn modelId="{6C95AFFD-D10A-DB4D-9D4D-A1CC7692CE8C}" type="presParOf" srcId="{7E2EB442-EF26-4CA6-8A81-1F2C33DC5FB0}" destId="{4E2C881E-166B-45B6-B25F-DDEBF45D40CE}"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BE9B0D2-D2B5-456D-B716-858FD46B2E60}" type="doc">
      <dgm:prSet loTypeId="urn:microsoft.com/office/officeart/2016/7/layout/ChevronBlockProcess" loCatId="process" qsTypeId="urn:microsoft.com/office/officeart/2005/8/quickstyle/3d2" qsCatId="3D" csTypeId="urn:microsoft.com/office/officeart/2005/8/colors/accent1_2" csCatId="accent1" phldr="1"/>
      <dgm:spPr/>
      <dgm:t>
        <a:bodyPr/>
        <a:lstStyle/>
        <a:p>
          <a:endParaRPr lang="en-US"/>
        </a:p>
      </dgm:t>
    </dgm:pt>
    <dgm:pt modelId="{53A5DD9C-71FB-48DA-917C-379DAB9B37EA}">
      <dgm:prSet/>
      <dgm:spPr/>
      <dgm:t>
        <a:bodyPr/>
        <a:lstStyle/>
        <a:p>
          <a:r>
            <a:rPr lang="en-US"/>
            <a:t>Diversify</a:t>
          </a:r>
          <a:endParaRPr lang="en-US" dirty="0"/>
        </a:p>
      </dgm:t>
    </dgm:pt>
    <dgm:pt modelId="{15EDFB06-7DD0-478A-80F9-85685780B003}" type="parTrans" cxnId="{C14EDD76-6289-469C-8442-FE29426EA006}">
      <dgm:prSet/>
      <dgm:spPr/>
      <dgm:t>
        <a:bodyPr/>
        <a:lstStyle/>
        <a:p>
          <a:endParaRPr lang="en-US"/>
        </a:p>
      </dgm:t>
    </dgm:pt>
    <dgm:pt modelId="{515ED671-DD0B-443A-825E-2F8ADA55CA77}" type="sibTrans" cxnId="{C14EDD76-6289-469C-8442-FE29426EA006}">
      <dgm:prSet/>
      <dgm:spPr/>
      <dgm:t>
        <a:bodyPr/>
        <a:lstStyle/>
        <a:p>
          <a:endParaRPr lang="en-US"/>
        </a:p>
      </dgm:t>
    </dgm:pt>
    <dgm:pt modelId="{8FF48861-96B8-4628-8C84-F08E6C726719}">
      <dgm:prSet/>
      <dgm:spPr/>
      <dgm:t>
        <a:bodyPr/>
        <a:lstStyle/>
        <a:p>
          <a:pPr>
            <a:lnSpc>
              <a:spcPct val="100000"/>
            </a:lnSpc>
          </a:pPr>
          <a:r>
            <a:rPr lang="en-US"/>
            <a:t>Continue with Diversification</a:t>
          </a:r>
        </a:p>
      </dgm:t>
    </dgm:pt>
    <dgm:pt modelId="{FE1FF572-7EB9-438E-BF4C-7EC52D6827A5}" type="parTrans" cxnId="{A74B4AF9-AF4F-4C00-B6AD-DD464D80E93D}">
      <dgm:prSet/>
      <dgm:spPr/>
      <dgm:t>
        <a:bodyPr/>
        <a:lstStyle/>
        <a:p>
          <a:endParaRPr lang="en-US"/>
        </a:p>
      </dgm:t>
    </dgm:pt>
    <dgm:pt modelId="{597C08BB-F8DF-4A1E-869E-E7C0E737CB4C}" type="sibTrans" cxnId="{A74B4AF9-AF4F-4C00-B6AD-DD464D80E93D}">
      <dgm:prSet/>
      <dgm:spPr/>
      <dgm:t>
        <a:bodyPr/>
        <a:lstStyle/>
        <a:p>
          <a:endParaRPr lang="en-US"/>
        </a:p>
      </dgm:t>
    </dgm:pt>
    <dgm:pt modelId="{80B4A6CF-3A6C-4131-AEBF-73FCA4A99DBC}">
      <dgm:prSet/>
      <dgm:spPr/>
      <dgm:t>
        <a:bodyPr/>
        <a:lstStyle/>
        <a:p>
          <a:r>
            <a:rPr lang="en-US"/>
            <a:t>Liabilities</a:t>
          </a:r>
          <a:endParaRPr lang="en-US" dirty="0"/>
        </a:p>
      </dgm:t>
    </dgm:pt>
    <dgm:pt modelId="{E0EB3BFA-BCEE-4270-AFFB-209A7D02A049}" type="parTrans" cxnId="{EEC166B0-5DF0-479D-8A26-FF49D979B3BF}">
      <dgm:prSet/>
      <dgm:spPr/>
      <dgm:t>
        <a:bodyPr/>
        <a:lstStyle/>
        <a:p>
          <a:endParaRPr lang="en-US"/>
        </a:p>
      </dgm:t>
    </dgm:pt>
    <dgm:pt modelId="{ED5142D7-BD1A-4AC9-AC09-C58F3B85C696}" type="sibTrans" cxnId="{EEC166B0-5DF0-479D-8A26-FF49D979B3BF}">
      <dgm:prSet/>
      <dgm:spPr/>
      <dgm:t>
        <a:bodyPr/>
        <a:lstStyle/>
        <a:p>
          <a:endParaRPr lang="en-US"/>
        </a:p>
      </dgm:t>
    </dgm:pt>
    <dgm:pt modelId="{58AC8436-356D-4306-9C0A-9297F8917308}">
      <dgm:prSet/>
      <dgm:spPr/>
      <dgm:t>
        <a:bodyPr/>
        <a:lstStyle/>
        <a:p>
          <a:pPr>
            <a:lnSpc>
              <a:spcPct val="100000"/>
            </a:lnSpc>
          </a:pPr>
          <a:r>
            <a:rPr lang="en-US"/>
            <a:t>Decrease Liabilities</a:t>
          </a:r>
        </a:p>
      </dgm:t>
    </dgm:pt>
    <dgm:pt modelId="{E8C1C29F-8DC3-42E6-9BEE-0EE9A7AD2047}" type="parTrans" cxnId="{2C21DCD7-58CF-4D73-B408-48FB3CD845D5}">
      <dgm:prSet/>
      <dgm:spPr/>
      <dgm:t>
        <a:bodyPr/>
        <a:lstStyle/>
        <a:p>
          <a:endParaRPr lang="en-US"/>
        </a:p>
      </dgm:t>
    </dgm:pt>
    <dgm:pt modelId="{36873B3D-A915-42D9-8841-505D9B4E676B}" type="sibTrans" cxnId="{2C21DCD7-58CF-4D73-B408-48FB3CD845D5}">
      <dgm:prSet/>
      <dgm:spPr/>
      <dgm:t>
        <a:bodyPr/>
        <a:lstStyle/>
        <a:p>
          <a:endParaRPr lang="en-US"/>
        </a:p>
      </dgm:t>
    </dgm:pt>
    <dgm:pt modelId="{C06D8656-C5B6-47D5-82A6-CDED840BC1C7}">
      <dgm:prSet/>
      <dgm:spPr/>
      <dgm:t>
        <a:bodyPr/>
        <a:lstStyle/>
        <a:p>
          <a:r>
            <a:rPr lang="en-US"/>
            <a:t>Expansion</a:t>
          </a:r>
          <a:endParaRPr lang="en-US" dirty="0"/>
        </a:p>
      </dgm:t>
    </dgm:pt>
    <dgm:pt modelId="{F1F98559-3597-46A5-9572-01E522595AD7}" type="parTrans" cxnId="{11D2DE5A-F1B8-41F9-B7B5-A7329B96CB5F}">
      <dgm:prSet/>
      <dgm:spPr/>
      <dgm:t>
        <a:bodyPr/>
        <a:lstStyle/>
        <a:p>
          <a:endParaRPr lang="en-US"/>
        </a:p>
      </dgm:t>
    </dgm:pt>
    <dgm:pt modelId="{D4DD203E-FBAB-4D5B-8094-36E98C84E326}" type="sibTrans" cxnId="{11D2DE5A-F1B8-41F9-B7B5-A7329B96CB5F}">
      <dgm:prSet/>
      <dgm:spPr/>
      <dgm:t>
        <a:bodyPr/>
        <a:lstStyle/>
        <a:p>
          <a:endParaRPr lang="en-US"/>
        </a:p>
      </dgm:t>
    </dgm:pt>
    <dgm:pt modelId="{269BB3AF-6EDC-40F1-90E6-89D1AFF690B9}">
      <dgm:prSet/>
      <dgm:spPr/>
      <dgm:t>
        <a:bodyPr/>
        <a:lstStyle/>
        <a:p>
          <a:pPr>
            <a:lnSpc>
              <a:spcPct val="100000"/>
            </a:lnSpc>
          </a:pPr>
          <a:r>
            <a:rPr lang="en-US"/>
            <a:t>Continue Loyalty and Subscription Expansion</a:t>
          </a:r>
        </a:p>
      </dgm:t>
    </dgm:pt>
    <dgm:pt modelId="{C1F348AA-B8DB-4FF8-BDC4-E415C5EC57C0}" type="parTrans" cxnId="{817A6B1E-6A07-4955-93D3-2B973D3708E8}">
      <dgm:prSet/>
      <dgm:spPr/>
      <dgm:t>
        <a:bodyPr/>
        <a:lstStyle/>
        <a:p>
          <a:endParaRPr lang="en-US"/>
        </a:p>
      </dgm:t>
    </dgm:pt>
    <dgm:pt modelId="{415C5DBF-E363-4DAE-9E5A-6E62776E56A5}" type="sibTrans" cxnId="{817A6B1E-6A07-4955-93D3-2B973D3708E8}">
      <dgm:prSet/>
      <dgm:spPr/>
      <dgm:t>
        <a:bodyPr/>
        <a:lstStyle/>
        <a:p>
          <a:endParaRPr lang="en-US"/>
        </a:p>
      </dgm:t>
    </dgm:pt>
    <dgm:pt modelId="{E1822465-0563-4B4D-AC7B-1B50BB8AC02A}">
      <dgm:prSet/>
      <dgm:spPr/>
      <dgm:t>
        <a:bodyPr/>
        <a:lstStyle/>
        <a:p>
          <a:r>
            <a:rPr lang="en-US"/>
            <a:t>Assets</a:t>
          </a:r>
          <a:endParaRPr lang="en-US" dirty="0"/>
        </a:p>
      </dgm:t>
    </dgm:pt>
    <dgm:pt modelId="{90D4E67C-F787-4C8C-B1D3-52C0B198217E}" type="parTrans" cxnId="{E009D553-010B-4654-BAF6-9B16D50F9EA4}">
      <dgm:prSet/>
      <dgm:spPr/>
      <dgm:t>
        <a:bodyPr/>
        <a:lstStyle/>
        <a:p>
          <a:endParaRPr lang="en-US"/>
        </a:p>
      </dgm:t>
    </dgm:pt>
    <dgm:pt modelId="{C775D0FE-41CD-49D1-A072-AAB3738B9D3F}" type="sibTrans" cxnId="{E009D553-010B-4654-BAF6-9B16D50F9EA4}">
      <dgm:prSet/>
      <dgm:spPr/>
      <dgm:t>
        <a:bodyPr/>
        <a:lstStyle/>
        <a:p>
          <a:endParaRPr lang="en-US"/>
        </a:p>
      </dgm:t>
    </dgm:pt>
    <dgm:pt modelId="{80FBF834-4531-400D-A274-E136233E1CEA}">
      <dgm:prSet/>
      <dgm:spPr/>
      <dgm:t>
        <a:bodyPr/>
        <a:lstStyle/>
        <a:p>
          <a:pPr>
            <a:lnSpc>
              <a:spcPct val="100000"/>
            </a:lnSpc>
          </a:pPr>
          <a:r>
            <a:rPr lang="en-US" dirty="0"/>
            <a:t>Reassess Long-Term Assets</a:t>
          </a:r>
        </a:p>
      </dgm:t>
    </dgm:pt>
    <dgm:pt modelId="{D10361EE-2628-4111-BF97-F5B979C97B7C}" type="parTrans" cxnId="{1CCB3468-9DE8-41BF-90D4-0BF76F18802A}">
      <dgm:prSet/>
      <dgm:spPr/>
      <dgm:t>
        <a:bodyPr/>
        <a:lstStyle/>
        <a:p>
          <a:endParaRPr lang="en-US"/>
        </a:p>
      </dgm:t>
    </dgm:pt>
    <dgm:pt modelId="{EDB63396-D36B-4289-877B-4AC3411CD353}" type="sibTrans" cxnId="{1CCB3468-9DE8-41BF-90D4-0BF76F18802A}">
      <dgm:prSet/>
      <dgm:spPr/>
      <dgm:t>
        <a:bodyPr/>
        <a:lstStyle/>
        <a:p>
          <a:endParaRPr lang="en-US"/>
        </a:p>
      </dgm:t>
    </dgm:pt>
    <dgm:pt modelId="{47A34D83-BCE6-EF4D-A1B1-FDABECCB2580}" type="pres">
      <dgm:prSet presAssocID="{6BE9B0D2-D2B5-456D-B716-858FD46B2E60}" presName="Name0" presStyleCnt="0">
        <dgm:presLayoutVars>
          <dgm:dir/>
          <dgm:animLvl val="lvl"/>
          <dgm:resizeHandles val="exact"/>
        </dgm:presLayoutVars>
      </dgm:prSet>
      <dgm:spPr/>
    </dgm:pt>
    <dgm:pt modelId="{BC8C849B-9F2A-C248-B6C4-8A833964A0B4}" type="pres">
      <dgm:prSet presAssocID="{E1822465-0563-4B4D-AC7B-1B50BB8AC02A}" presName="composite" presStyleCnt="0"/>
      <dgm:spPr/>
    </dgm:pt>
    <dgm:pt modelId="{6754C528-4490-AA45-AC06-E8E095B9216F}" type="pres">
      <dgm:prSet presAssocID="{E1822465-0563-4B4D-AC7B-1B50BB8AC02A}" presName="parTx" presStyleLbl="alignNode1" presStyleIdx="0" presStyleCnt="4">
        <dgm:presLayoutVars>
          <dgm:chMax val="0"/>
          <dgm:chPref val="0"/>
        </dgm:presLayoutVars>
      </dgm:prSet>
      <dgm:spPr/>
    </dgm:pt>
    <dgm:pt modelId="{EAC143B4-BFCE-0B45-9586-689219E88439}" type="pres">
      <dgm:prSet presAssocID="{E1822465-0563-4B4D-AC7B-1B50BB8AC02A}" presName="desTx" presStyleLbl="alignAccFollowNode1" presStyleIdx="0" presStyleCnt="4">
        <dgm:presLayoutVars/>
      </dgm:prSet>
      <dgm:spPr/>
    </dgm:pt>
    <dgm:pt modelId="{2B529859-7BD4-2A48-A5FB-7E1A0E901824}" type="pres">
      <dgm:prSet presAssocID="{C775D0FE-41CD-49D1-A072-AAB3738B9D3F}" presName="space" presStyleCnt="0"/>
      <dgm:spPr/>
    </dgm:pt>
    <dgm:pt modelId="{3BDC131E-26BF-4F47-A886-64EBCD923558}" type="pres">
      <dgm:prSet presAssocID="{80B4A6CF-3A6C-4131-AEBF-73FCA4A99DBC}" presName="composite" presStyleCnt="0"/>
      <dgm:spPr/>
    </dgm:pt>
    <dgm:pt modelId="{BA749B97-23FB-954B-8FD9-9C7BD520118D}" type="pres">
      <dgm:prSet presAssocID="{80B4A6CF-3A6C-4131-AEBF-73FCA4A99DBC}" presName="parTx" presStyleLbl="alignNode1" presStyleIdx="1" presStyleCnt="4">
        <dgm:presLayoutVars>
          <dgm:chMax val="0"/>
          <dgm:chPref val="0"/>
        </dgm:presLayoutVars>
      </dgm:prSet>
      <dgm:spPr/>
    </dgm:pt>
    <dgm:pt modelId="{8CFB66B6-207A-C047-B032-75067549A912}" type="pres">
      <dgm:prSet presAssocID="{80B4A6CF-3A6C-4131-AEBF-73FCA4A99DBC}" presName="desTx" presStyleLbl="alignAccFollowNode1" presStyleIdx="1" presStyleCnt="4">
        <dgm:presLayoutVars/>
      </dgm:prSet>
      <dgm:spPr/>
    </dgm:pt>
    <dgm:pt modelId="{86AFDF3F-FA90-D345-8E9A-F222CF0C8E5F}" type="pres">
      <dgm:prSet presAssocID="{ED5142D7-BD1A-4AC9-AC09-C58F3B85C696}" presName="space" presStyleCnt="0"/>
      <dgm:spPr/>
    </dgm:pt>
    <dgm:pt modelId="{1E13C0C3-E014-5B49-8577-09CB2E8877B0}" type="pres">
      <dgm:prSet presAssocID="{53A5DD9C-71FB-48DA-917C-379DAB9B37EA}" presName="composite" presStyleCnt="0"/>
      <dgm:spPr/>
    </dgm:pt>
    <dgm:pt modelId="{522A377A-C9DC-DD4F-9B9B-C50DF1FF5300}" type="pres">
      <dgm:prSet presAssocID="{53A5DD9C-71FB-48DA-917C-379DAB9B37EA}" presName="parTx" presStyleLbl="alignNode1" presStyleIdx="2" presStyleCnt="4">
        <dgm:presLayoutVars>
          <dgm:chMax val="0"/>
          <dgm:chPref val="0"/>
        </dgm:presLayoutVars>
      </dgm:prSet>
      <dgm:spPr/>
    </dgm:pt>
    <dgm:pt modelId="{D79B2155-6A1E-5F4F-BE3C-457AC3BD1F31}" type="pres">
      <dgm:prSet presAssocID="{53A5DD9C-71FB-48DA-917C-379DAB9B37EA}" presName="desTx" presStyleLbl="alignAccFollowNode1" presStyleIdx="2" presStyleCnt="4">
        <dgm:presLayoutVars/>
      </dgm:prSet>
      <dgm:spPr/>
    </dgm:pt>
    <dgm:pt modelId="{CDD3A930-BC6B-AC42-B93F-9B91458AAAB0}" type="pres">
      <dgm:prSet presAssocID="{515ED671-DD0B-443A-825E-2F8ADA55CA77}" presName="space" presStyleCnt="0"/>
      <dgm:spPr/>
    </dgm:pt>
    <dgm:pt modelId="{BEDDEF30-FB00-0C41-9F6F-ED1BC3198DC6}" type="pres">
      <dgm:prSet presAssocID="{C06D8656-C5B6-47D5-82A6-CDED840BC1C7}" presName="composite" presStyleCnt="0"/>
      <dgm:spPr/>
    </dgm:pt>
    <dgm:pt modelId="{727F843F-0533-6344-BADF-A13AD5975001}" type="pres">
      <dgm:prSet presAssocID="{C06D8656-C5B6-47D5-82A6-CDED840BC1C7}" presName="parTx" presStyleLbl="alignNode1" presStyleIdx="3" presStyleCnt="4">
        <dgm:presLayoutVars>
          <dgm:chMax val="0"/>
          <dgm:chPref val="0"/>
        </dgm:presLayoutVars>
      </dgm:prSet>
      <dgm:spPr/>
    </dgm:pt>
    <dgm:pt modelId="{105F6058-949B-E24E-95CF-63705815DF9D}" type="pres">
      <dgm:prSet presAssocID="{C06D8656-C5B6-47D5-82A6-CDED840BC1C7}" presName="desTx" presStyleLbl="alignAccFollowNode1" presStyleIdx="3" presStyleCnt="4">
        <dgm:presLayoutVars/>
      </dgm:prSet>
      <dgm:spPr/>
    </dgm:pt>
  </dgm:ptLst>
  <dgm:cxnLst>
    <dgm:cxn modelId="{E16E8700-C193-7F4A-98C6-050E0F6557A5}" type="presOf" srcId="{53A5DD9C-71FB-48DA-917C-379DAB9B37EA}" destId="{522A377A-C9DC-DD4F-9B9B-C50DF1FF5300}" srcOrd="0" destOrd="0" presId="urn:microsoft.com/office/officeart/2016/7/layout/ChevronBlockProcess"/>
    <dgm:cxn modelId="{A5CFD608-86D3-0642-AE40-21BF0F2EA5A0}" type="presOf" srcId="{269BB3AF-6EDC-40F1-90E6-89D1AFF690B9}" destId="{105F6058-949B-E24E-95CF-63705815DF9D}" srcOrd="0" destOrd="0" presId="urn:microsoft.com/office/officeart/2016/7/layout/ChevronBlockProcess"/>
    <dgm:cxn modelId="{5217151B-E54B-034A-9FF9-EB92E4C97C92}" type="presOf" srcId="{8FF48861-96B8-4628-8C84-F08E6C726719}" destId="{D79B2155-6A1E-5F4F-BE3C-457AC3BD1F31}" srcOrd="0" destOrd="0" presId="urn:microsoft.com/office/officeart/2016/7/layout/ChevronBlockProcess"/>
    <dgm:cxn modelId="{817A6B1E-6A07-4955-93D3-2B973D3708E8}" srcId="{C06D8656-C5B6-47D5-82A6-CDED840BC1C7}" destId="{269BB3AF-6EDC-40F1-90E6-89D1AFF690B9}" srcOrd="0" destOrd="0" parTransId="{C1F348AA-B8DB-4FF8-BDC4-E415C5EC57C0}" sibTransId="{415C5DBF-E363-4DAE-9E5A-6E62776E56A5}"/>
    <dgm:cxn modelId="{E009D553-010B-4654-BAF6-9B16D50F9EA4}" srcId="{6BE9B0D2-D2B5-456D-B716-858FD46B2E60}" destId="{E1822465-0563-4B4D-AC7B-1B50BB8AC02A}" srcOrd="0" destOrd="0" parTransId="{90D4E67C-F787-4C8C-B1D3-52C0B198217E}" sibTransId="{C775D0FE-41CD-49D1-A072-AAB3738B9D3F}"/>
    <dgm:cxn modelId="{4F29BC57-A467-F04B-B7D4-07F1E91AF3DC}" type="presOf" srcId="{58AC8436-356D-4306-9C0A-9297F8917308}" destId="{8CFB66B6-207A-C047-B032-75067549A912}" srcOrd="0" destOrd="0" presId="urn:microsoft.com/office/officeart/2016/7/layout/ChevronBlockProcess"/>
    <dgm:cxn modelId="{11D2DE5A-F1B8-41F9-B7B5-A7329B96CB5F}" srcId="{6BE9B0D2-D2B5-456D-B716-858FD46B2E60}" destId="{C06D8656-C5B6-47D5-82A6-CDED840BC1C7}" srcOrd="3" destOrd="0" parTransId="{F1F98559-3597-46A5-9572-01E522595AD7}" sibTransId="{D4DD203E-FBAB-4D5B-8094-36E98C84E326}"/>
    <dgm:cxn modelId="{1CCB3468-9DE8-41BF-90D4-0BF76F18802A}" srcId="{E1822465-0563-4B4D-AC7B-1B50BB8AC02A}" destId="{80FBF834-4531-400D-A274-E136233E1CEA}" srcOrd="0" destOrd="0" parTransId="{D10361EE-2628-4111-BF97-F5B979C97B7C}" sibTransId="{EDB63396-D36B-4289-877B-4AC3411CD353}"/>
    <dgm:cxn modelId="{AC94C16A-397E-7C4A-A192-D385B730C9C4}" type="presOf" srcId="{6BE9B0D2-D2B5-456D-B716-858FD46B2E60}" destId="{47A34D83-BCE6-EF4D-A1B1-FDABECCB2580}" srcOrd="0" destOrd="0" presId="urn:microsoft.com/office/officeart/2016/7/layout/ChevronBlockProcess"/>
    <dgm:cxn modelId="{C14EDD76-6289-469C-8442-FE29426EA006}" srcId="{6BE9B0D2-D2B5-456D-B716-858FD46B2E60}" destId="{53A5DD9C-71FB-48DA-917C-379DAB9B37EA}" srcOrd="2" destOrd="0" parTransId="{15EDFB06-7DD0-478A-80F9-85685780B003}" sibTransId="{515ED671-DD0B-443A-825E-2F8ADA55CA77}"/>
    <dgm:cxn modelId="{23203AAD-D8DC-5A49-8723-C61BBD541705}" type="presOf" srcId="{E1822465-0563-4B4D-AC7B-1B50BB8AC02A}" destId="{6754C528-4490-AA45-AC06-E8E095B9216F}" srcOrd="0" destOrd="0" presId="urn:microsoft.com/office/officeart/2016/7/layout/ChevronBlockProcess"/>
    <dgm:cxn modelId="{EEC166B0-5DF0-479D-8A26-FF49D979B3BF}" srcId="{6BE9B0D2-D2B5-456D-B716-858FD46B2E60}" destId="{80B4A6CF-3A6C-4131-AEBF-73FCA4A99DBC}" srcOrd="1" destOrd="0" parTransId="{E0EB3BFA-BCEE-4270-AFFB-209A7D02A049}" sibTransId="{ED5142D7-BD1A-4AC9-AC09-C58F3B85C696}"/>
    <dgm:cxn modelId="{777F32CF-919B-7B4F-BADA-E1E79908E812}" type="presOf" srcId="{80FBF834-4531-400D-A274-E136233E1CEA}" destId="{EAC143B4-BFCE-0B45-9586-689219E88439}" srcOrd="0" destOrd="0" presId="urn:microsoft.com/office/officeart/2016/7/layout/ChevronBlockProcess"/>
    <dgm:cxn modelId="{00D40BD6-0EF3-3440-A68A-9FAAAB98C3E5}" type="presOf" srcId="{80B4A6CF-3A6C-4131-AEBF-73FCA4A99DBC}" destId="{BA749B97-23FB-954B-8FD9-9C7BD520118D}" srcOrd="0" destOrd="0" presId="urn:microsoft.com/office/officeart/2016/7/layout/ChevronBlockProcess"/>
    <dgm:cxn modelId="{2C21DCD7-58CF-4D73-B408-48FB3CD845D5}" srcId="{80B4A6CF-3A6C-4131-AEBF-73FCA4A99DBC}" destId="{58AC8436-356D-4306-9C0A-9297F8917308}" srcOrd="0" destOrd="0" parTransId="{E8C1C29F-8DC3-42E6-9BEE-0EE9A7AD2047}" sibTransId="{36873B3D-A915-42D9-8841-505D9B4E676B}"/>
    <dgm:cxn modelId="{A74B4AF9-AF4F-4C00-B6AD-DD464D80E93D}" srcId="{53A5DD9C-71FB-48DA-917C-379DAB9B37EA}" destId="{8FF48861-96B8-4628-8C84-F08E6C726719}" srcOrd="0" destOrd="0" parTransId="{FE1FF572-7EB9-438E-BF4C-7EC52D6827A5}" sibTransId="{597C08BB-F8DF-4A1E-869E-E7C0E737CB4C}"/>
    <dgm:cxn modelId="{08B9AAFE-3C4A-7640-9304-83DAAA41AA2E}" type="presOf" srcId="{C06D8656-C5B6-47D5-82A6-CDED840BC1C7}" destId="{727F843F-0533-6344-BADF-A13AD5975001}" srcOrd="0" destOrd="0" presId="urn:microsoft.com/office/officeart/2016/7/layout/ChevronBlockProcess"/>
    <dgm:cxn modelId="{3B8A8126-70F2-6F41-90EA-946002106748}" type="presParOf" srcId="{47A34D83-BCE6-EF4D-A1B1-FDABECCB2580}" destId="{BC8C849B-9F2A-C248-B6C4-8A833964A0B4}" srcOrd="0" destOrd="0" presId="urn:microsoft.com/office/officeart/2016/7/layout/ChevronBlockProcess"/>
    <dgm:cxn modelId="{ACD86B0B-B2D3-1949-9B06-164B9A568704}" type="presParOf" srcId="{BC8C849B-9F2A-C248-B6C4-8A833964A0B4}" destId="{6754C528-4490-AA45-AC06-E8E095B9216F}" srcOrd="0" destOrd="0" presId="urn:microsoft.com/office/officeart/2016/7/layout/ChevronBlockProcess"/>
    <dgm:cxn modelId="{AEDA4841-B9A9-2147-8CEB-23B5CB0AD075}" type="presParOf" srcId="{BC8C849B-9F2A-C248-B6C4-8A833964A0B4}" destId="{EAC143B4-BFCE-0B45-9586-689219E88439}" srcOrd="1" destOrd="0" presId="urn:microsoft.com/office/officeart/2016/7/layout/ChevronBlockProcess"/>
    <dgm:cxn modelId="{61639ED8-6B8C-F047-B2D0-ED78847278DD}" type="presParOf" srcId="{47A34D83-BCE6-EF4D-A1B1-FDABECCB2580}" destId="{2B529859-7BD4-2A48-A5FB-7E1A0E901824}" srcOrd="1" destOrd="0" presId="urn:microsoft.com/office/officeart/2016/7/layout/ChevronBlockProcess"/>
    <dgm:cxn modelId="{DFF7BA73-17E3-0143-99E6-4BE22C9AF262}" type="presParOf" srcId="{47A34D83-BCE6-EF4D-A1B1-FDABECCB2580}" destId="{3BDC131E-26BF-4F47-A886-64EBCD923558}" srcOrd="2" destOrd="0" presId="urn:microsoft.com/office/officeart/2016/7/layout/ChevronBlockProcess"/>
    <dgm:cxn modelId="{EAE8611D-0712-B34D-B6CF-1A095156F1A2}" type="presParOf" srcId="{3BDC131E-26BF-4F47-A886-64EBCD923558}" destId="{BA749B97-23FB-954B-8FD9-9C7BD520118D}" srcOrd="0" destOrd="0" presId="urn:microsoft.com/office/officeart/2016/7/layout/ChevronBlockProcess"/>
    <dgm:cxn modelId="{559A16C3-64A7-6D46-ABCE-599B0F459679}" type="presParOf" srcId="{3BDC131E-26BF-4F47-A886-64EBCD923558}" destId="{8CFB66B6-207A-C047-B032-75067549A912}" srcOrd="1" destOrd="0" presId="urn:microsoft.com/office/officeart/2016/7/layout/ChevronBlockProcess"/>
    <dgm:cxn modelId="{C16FEE2C-A8CF-F747-80A6-8572AA5FF12C}" type="presParOf" srcId="{47A34D83-BCE6-EF4D-A1B1-FDABECCB2580}" destId="{86AFDF3F-FA90-D345-8E9A-F222CF0C8E5F}" srcOrd="3" destOrd="0" presId="urn:microsoft.com/office/officeart/2016/7/layout/ChevronBlockProcess"/>
    <dgm:cxn modelId="{32DAC659-F6DA-7F4B-9A2A-81BAE4462F6F}" type="presParOf" srcId="{47A34D83-BCE6-EF4D-A1B1-FDABECCB2580}" destId="{1E13C0C3-E014-5B49-8577-09CB2E8877B0}" srcOrd="4" destOrd="0" presId="urn:microsoft.com/office/officeart/2016/7/layout/ChevronBlockProcess"/>
    <dgm:cxn modelId="{5C91B94A-FB7D-5147-831F-B8BCA37593B2}" type="presParOf" srcId="{1E13C0C3-E014-5B49-8577-09CB2E8877B0}" destId="{522A377A-C9DC-DD4F-9B9B-C50DF1FF5300}" srcOrd="0" destOrd="0" presId="urn:microsoft.com/office/officeart/2016/7/layout/ChevronBlockProcess"/>
    <dgm:cxn modelId="{60B5CD3D-FD72-6242-93DE-BD1AAF118D84}" type="presParOf" srcId="{1E13C0C3-E014-5B49-8577-09CB2E8877B0}" destId="{D79B2155-6A1E-5F4F-BE3C-457AC3BD1F31}" srcOrd="1" destOrd="0" presId="urn:microsoft.com/office/officeart/2016/7/layout/ChevronBlockProcess"/>
    <dgm:cxn modelId="{918DC957-B3AF-804F-B913-AF4198021A02}" type="presParOf" srcId="{47A34D83-BCE6-EF4D-A1B1-FDABECCB2580}" destId="{CDD3A930-BC6B-AC42-B93F-9B91458AAAB0}" srcOrd="5" destOrd="0" presId="urn:microsoft.com/office/officeart/2016/7/layout/ChevronBlockProcess"/>
    <dgm:cxn modelId="{6DEEF9BD-F9D1-E44E-8455-BC9EE902D6C0}" type="presParOf" srcId="{47A34D83-BCE6-EF4D-A1B1-FDABECCB2580}" destId="{BEDDEF30-FB00-0C41-9F6F-ED1BC3198DC6}" srcOrd="6" destOrd="0" presId="urn:microsoft.com/office/officeart/2016/7/layout/ChevronBlockProcess"/>
    <dgm:cxn modelId="{CF635101-4365-4C46-A3E0-283EF8C1B779}" type="presParOf" srcId="{BEDDEF30-FB00-0C41-9F6F-ED1BC3198DC6}" destId="{727F843F-0533-6344-BADF-A13AD5975001}" srcOrd="0" destOrd="0" presId="urn:microsoft.com/office/officeart/2016/7/layout/ChevronBlockProcess"/>
    <dgm:cxn modelId="{1CF94320-6C1D-3F49-8C69-0255FF547035}" type="presParOf" srcId="{BEDDEF30-FB00-0C41-9F6F-ED1BC3198DC6}" destId="{105F6058-949B-E24E-95CF-63705815DF9D}" srcOrd="1" destOrd="0" presId="urn:microsoft.com/office/officeart/2016/7/layout/ChevronBlock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CB93F9E-282D-4C06-9908-42BDBB71D7CC}"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F850F5D8-5564-42FD-B538-7543BFD584A9}">
      <dgm:prSet/>
      <dgm:spPr/>
      <dgm:t>
        <a:bodyPr/>
        <a:lstStyle/>
        <a:p>
          <a:r>
            <a:rPr lang="en-US"/>
            <a:t>Fit between recommended strategy and structure</a:t>
          </a:r>
        </a:p>
      </dgm:t>
    </dgm:pt>
    <dgm:pt modelId="{DD17503A-85B0-4C1F-9A0C-02448F2F9822}" type="parTrans" cxnId="{A3B02491-FA70-4D19-9212-AB057835CFA5}">
      <dgm:prSet/>
      <dgm:spPr/>
      <dgm:t>
        <a:bodyPr/>
        <a:lstStyle/>
        <a:p>
          <a:endParaRPr lang="en-US"/>
        </a:p>
      </dgm:t>
    </dgm:pt>
    <dgm:pt modelId="{5CC9C9E3-FCC2-4BC2-BED9-1B0E8371BDCB}" type="sibTrans" cxnId="{A3B02491-FA70-4D19-9212-AB057835CFA5}">
      <dgm:prSet/>
      <dgm:spPr/>
      <dgm:t>
        <a:bodyPr/>
        <a:lstStyle/>
        <a:p>
          <a:endParaRPr lang="en-US"/>
        </a:p>
      </dgm:t>
    </dgm:pt>
    <dgm:pt modelId="{F10B08B7-F263-47DF-8645-90E3DF844AE3}">
      <dgm:prSet/>
      <dgm:spPr/>
      <dgm:t>
        <a:bodyPr/>
        <a:lstStyle/>
        <a:p>
          <a:r>
            <a:rPr lang="en-US"/>
            <a:t>Consolidation of non-profitable theaters</a:t>
          </a:r>
        </a:p>
      </dgm:t>
    </dgm:pt>
    <dgm:pt modelId="{9F3F2115-42D2-4AF3-9E1B-8856854317D1}" type="parTrans" cxnId="{6D250FBF-0358-4FEF-A258-81B879B7CEA8}">
      <dgm:prSet/>
      <dgm:spPr/>
      <dgm:t>
        <a:bodyPr/>
        <a:lstStyle/>
        <a:p>
          <a:endParaRPr lang="en-US"/>
        </a:p>
      </dgm:t>
    </dgm:pt>
    <dgm:pt modelId="{10B6D111-097F-40AD-9F12-772E8F7E6CDB}" type="sibTrans" cxnId="{6D250FBF-0358-4FEF-A258-81B879B7CEA8}">
      <dgm:prSet/>
      <dgm:spPr/>
      <dgm:t>
        <a:bodyPr/>
        <a:lstStyle/>
        <a:p>
          <a:endParaRPr lang="en-US"/>
        </a:p>
      </dgm:t>
    </dgm:pt>
    <dgm:pt modelId="{E28DEC8A-6BF1-4261-B1C4-4A0DECFC8FEB}" type="pres">
      <dgm:prSet presAssocID="{7CB93F9E-282D-4C06-9908-42BDBB71D7CC}" presName="root" presStyleCnt="0">
        <dgm:presLayoutVars>
          <dgm:dir/>
          <dgm:resizeHandles val="exact"/>
        </dgm:presLayoutVars>
      </dgm:prSet>
      <dgm:spPr/>
    </dgm:pt>
    <dgm:pt modelId="{94B09A70-41E0-409B-B3A3-3A068E0623F1}" type="pres">
      <dgm:prSet presAssocID="{F850F5D8-5564-42FD-B538-7543BFD584A9}" presName="compNode" presStyleCnt="0"/>
      <dgm:spPr/>
    </dgm:pt>
    <dgm:pt modelId="{7C5999E9-14D2-41FF-9927-1B9E2EA2F07F}" type="pres">
      <dgm:prSet presAssocID="{F850F5D8-5564-42FD-B538-7543BFD584A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BFD79E37-E370-49B0-9624-86595512BD36}" type="pres">
      <dgm:prSet presAssocID="{F850F5D8-5564-42FD-B538-7543BFD584A9}" presName="spaceRect" presStyleCnt="0"/>
      <dgm:spPr/>
    </dgm:pt>
    <dgm:pt modelId="{01A6EBE5-6BCA-4D90-97D5-7D302F6E39AB}" type="pres">
      <dgm:prSet presAssocID="{F850F5D8-5564-42FD-B538-7543BFD584A9}" presName="textRect" presStyleLbl="revTx" presStyleIdx="0" presStyleCnt="2">
        <dgm:presLayoutVars>
          <dgm:chMax val="1"/>
          <dgm:chPref val="1"/>
        </dgm:presLayoutVars>
      </dgm:prSet>
      <dgm:spPr/>
    </dgm:pt>
    <dgm:pt modelId="{15D33F4E-7138-40DF-A5A9-F206AE630371}" type="pres">
      <dgm:prSet presAssocID="{5CC9C9E3-FCC2-4BC2-BED9-1B0E8371BDCB}" presName="sibTrans" presStyleCnt="0"/>
      <dgm:spPr/>
    </dgm:pt>
    <dgm:pt modelId="{7AF9FC70-196E-407B-81AA-FBC13B5481DA}" type="pres">
      <dgm:prSet presAssocID="{F10B08B7-F263-47DF-8645-90E3DF844AE3}" presName="compNode" presStyleCnt="0"/>
      <dgm:spPr/>
    </dgm:pt>
    <dgm:pt modelId="{83217052-4A0D-4177-864E-905CE34262C6}" type="pres">
      <dgm:prSet presAssocID="{F10B08B7-F263-47DF-8645-90E3DF844AE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rama"/>
        </a:ext>
      </dgm:extLst>
    </dgm:pt>
    <dgm:pt modelId="{E49E46A5-54C3-4314-B4E3-AE7FEB88FA43}" type="pres">
      <dgm:prSet presAssocID="{F10B08B7-F263-47DF-8645-90E3DF844AE3}" presName="spaceRect" presStyleCnt="0"/>
      <dgm:spPr/>
    </dgm:pt>
    <dgm:pt modelId="{6C9F3668-3356-4AC7-8F8F-F84B95CCA562}" type="pres">
      <dgm:prSet presAssocID="{F10B08B7-F263-47DF-8645-90E3DF844AE3}" presName="textRect" presStyleLbl="revTx" presStyleIdx="1" presStyleCnt="2">
        <dgm:presLayoutVars>
          <dgm:chMax val="1"/>
          <dgm:chPref val="1"/>
        </dgm:presLayoutVars>
      </dgm:prSet>
      <dgm:spPr/>
    </dgm:pt>
  </dgm:ptLst>
  <dgm:cxnLst>
    <dgm:cxn modelId="{8A1A087A-C1C9-4987-BB97-67CFE33971EA}" type="presOf" srcId="{F10B08B7-F263-47DF-8645-90E3DF844AE3}" destId="{6C9F3668-3356-4AC7-8F8F-F84B95CCA562}" srcOrd="0" destOrd="0" presId="urn:microsoft.com/office/officeart/2018/2/layout/IconLabelList"/>
    <dgm:cxn modelId="{A3B02491-FA70-4D19-9212-AB057835CFA5}" srcId="{7CB93F9E-282D-4C06-9908-42BDBB71D7CC}" destId="{F850F5D8-5564-42FD-B538-7543BFD584A9}" srcOrd="0" destOrd="0" parTransId="{DD17503A-85B0-4C1F-9A0C-02448F2F9822}" sibTransId="{5CC9C9E3-FCC2-4BC2-BED9-1B0E8371BDCB}"/>
    <dgm:cxn modelId="{7F17A3BA-7C46-431A-8744-FABA3E2FB283}" type="presOf" srcId="{F850F5D8-5564-42FD-B538-7543BFD584A9}" destId="{01A6EBE5-6BCA-4D90-97D5-7D302F6E39AB}" srcOrd="0" destOrd="0" presId="urn:microsoft.com/office/officeart/2018/2/layout/IconLabelList"/>
    <dgm:cxn modelId="{6D250FBF-0358-4FEF-A258-81B879B7CEA8}" srcId="{7CB93F9E-282D-4C06-9908-42BDBB71D7CC}" destId="{F10B08B7-F263-47DF-8645-90E3DF844AE3}" srcOrd="1" destOrd="0" parTransId="{9F3F2115-42D2-4AF3-9E1B-8856854317D1}" sibTransId="{10B6D111-097F-40AD-9F12-772E8F7E6CDB}"/>
    <dgm:cxn modelId="{22BD6BC4-EA9E-4C5E-B263-C38B218D0796}" type="presOf" srcId="{7CB93F9E-282D-4C06-9908-42BDBB71D7CC}" destId="{E28DEC8A-6BF1-4261-B1C4-4A0DECFC8FEB}" srcOrd="0" destOrd="0" presId="urn:microsoft.com/office/officeart/2018/2/layout/IconLabelList"/>
    <dgm:cxn modelId="{A6C61760-0259-47BF-9917-D8D2D7CD7FA7}" type="presParOf" srcId="{E28DEC8A-6BF1-4261-B1C4-4A0DECFC8FEB}" destId="{94B09A70-41E0-409B-B3A3-3A068E0623F1}" srcOrd="0" destOrd="0" presId="urn:microsoft.com/office/officeart/2018/2/layout/IconLabelList"/>
    <dgm:cxn modelId="{17B36A80-5096-4784-BEF9-6F1CC43CF042}" type="presParOf" srcId="{94B09A70-41E0-409B-B3A3-3A068E0623F1}" destId="{7C5999E9-14D2-41FF-9927-1B9E2EA2F07F}" srcOrd="0" destOrd="0" presId="urn:microsoft.com/office/officeart/2018/2/layout/IconLabelList"/>
    <dgm:cxn modelId="{41396CD4-1D7D-4A19-9689-7178E3D76EE8}" type="presParOf" srcId="{94B09A70-41E0-409B-B3A3-3A068E0623F1}" destId="{BFD79E37-E370-49B0-9624-86595512BD36}" srcOrd="1" destOrd="0" presId="urn:microsoft.com/office/officeart/2018/2/layout/IconLabelList"/>
    <dgm:cxn modelId="{898D5F45-FD45-4CFA-B372-2668BE645FD4}" type="presParOf" srcId="{94B09A70-41E0-409B-B3A3-3A068E0623F1}" destId="{01A6EBE5-6BCA-4D90-97D5-7D302F6E39AB}" srcOrd="2" destOrd="0" presId="urn:microsoft.com/office/officeart/2018/2/layout/IconLabelList"/>
    <dgm:cxn modelId="{7E8ECBBA-90D8-489A-BFD7-C68951B3B929}" type="presParOf" srcId="{E28DEC8A-6BF1-4261-B1C4-4A0DECFC8FEB}" destId="{15D33F4E-7138-40DF-A5A9-F206AE630371}" srcOrd="1" destOrd="0" presId="urn:microsoft.com/office/officeart/2018/2/layout/IconLabelList"/>
    <dgm:cxn modelId="{A5EE1265-00D2-4F27-ACC3-7D00B14ACCF0}" type="presParOf" srcId="{E28DEC8A-6BF1-4261-B1C4-4A0DECFC8FEB}" destId="{7AF9FC70-196E-407B-81AA-FBC13B5481DA}" srcOrd="2" destOrd="0" presId="urn:microsoft.com/office/officeart/2018/2/layout/IconLabelList"/>
    <dgm:cxn modelId="{0DB3CBCC-E3CC-48F1-9415-E530B2A8CAD5}" type="presParOf" srcId="{7AF9FC70-196E-407B-81AA-FBC13B5481DA}" destId="{83217052-4A0D-4177-864E-905CE34262C6}" srcOrd="0" destOrd="0" presId="urn:microsoft.com/office/officeart/2018/2/layout/IconLabelList"/>
    <dgm:cxn modelId="{C84F1557-35C8-4515-8DAE-4783BE3ED920}" type="presParOf" srcId="{7AF9FC70-196E-407B-81AA-FBC13B5481DA}" destId="{E49E46A5-54C3-4314-B4E3-AE7FEB88FA43}" srcOrd="1" destOrd="0" presId="urn:microsoft.com/office/officeart/2018/2/layout/IconLabelList"/>
    <dgm:cxn modelId="{50054D5B-8C0F-4327-BDB1-85D1770E840A}" type="presParOf" srcId="{7AF9FC70-196E-407B-81AA-FBC13B5481DA}" destId="{6C9F3668-3356-4AC7-8F8F-F84B95CCA562}"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0BBFAB8-2057-F54C-A057-7137BF04652E}" type="doc">
      <dgm:prSet loTypeId="urn:microsoft.com/office/officeart/2005/8/layout/cycle6" loCatId="icon" qsTypeId="urn:microsoft.com/office/officeart/2005/8/quickstyle/3d2" qsCatId="3D" csTypeId="urn:microsoft.com/office/officeart/2005/8/colors/accent1_2" csCatId="accent1" phldr="1"/>
      <dgm:spPr/>
      <dgm:t>
        <a:bodyPr/>
        <a:lstStyle/>
        <a:p>
          <a:endParaRPr lang="en-US"/>
        </a:p>
      </dgm:t>
    </dgm:pt>
    <dgm:pt modelId="{D51B5AA9-FEF9-D840-BE4D-9A3D3A787E7B}">
      <dgm:prSet/>
      <dgm:spPr/>
      <dgm:t>
        <a:bodyPr/>
        <a:lstStyle/>
        <a:p>
          <a:r>
            <a:rPr lang="en-US" dirty="0"/>
            <a:t>Actors and A.I.</a:t>
          </a:r>
        </a:p>
      </dgm:t>
    </dgm:pt>
    <dgm:pt modelId="{9DD29E18-E14A-E346-84A4-F643B574958E}" type="parTrans" cxnId="{AA7F51F6-F19D-4841-9BB8-6181E84A532B}">
      <dgm:prSet/>
      <dgm:spPr/>
      <dgm:t>
        <a:bodyPr/>
        <a:lstStyle/>
        <a:p>
          <a:endParaRPr lang="en-US"/>
        </a:p>
      </dgm:t>
    </dgm:pt>
    <dgm:pt modelId="{49797E00-D3B6-FA4A-B6BE-94ED313212C1}" type="sibTrans" cxnId="{AA7F51F6-F19D-4841-9BB8-6181E84A532B}">
      <dgm:prSet/>
      <dgm:spPr/>
      <dgm:t>
        <a:bodyPr/>
        <a:lstStyle/>
        <a:p>
          <a:endParaRPr lang="en-US"/>
        </a:p>
      </dgm:t>
    </dgm:pt>
    <dgm:pt modelId="{0A70173E-B91B-9A47-B590-DCF82C2015DE}">
      <dgm:prSet/>
      <dgm:spPr/>
      <dgm:t>
        <a:bodyPr/>
        <a:lstStyle/>
        <a:p>
          <a:r>
            <a:rPr lang="en-US"/>
            <a:t>Increase wages</a:t>
          </a:r>
        </a:p>
      </dgm:t>
    </dgm:pt>
    <dgm:pt modelId="{1F291A1F-D5CC-3C44-9C6C-B4E6C95B50D1}" type="parTrans" cxnId="{701B4F8C-00AD-DE41-ADE7-65973D9AB7E4}">
      <dgm:prSet/>
      <dgm:spPr/>
      <dgm:t>
        <a:bodyPr/>
        <a:lstStyle/>
        <a:p>
          <a:endParaRPr lang="en-US"/>
        </a:p>
      </dgm:t>
    </dgm:pt>
    <dgm:pt modelId="{E146BCC7-BF37-C945-B332-9087F598A2BB}" type="sibTrans" cxnId="{701B4F8C-00AD-DE41-ADE7-65973D9AB7E4}">
      <dgm:prSet/>
      <dgm:spPr/>
      <dgm:t>
        <a:bodyPr/>
        <a:lstStyle/>
        <a:p>
          <a:endParaRPr lang="en-US"/>
        </a:p>
      </dgm:t>
    </dgm:pt>
    <dgm:pt modelId="{8ED58A3D-89ED-424C-8DB6-EA25E7DA304D}">
      <dgm:prSet/>
      <dgm:spPr/>
      <dgm:t>
        <a:bodyPr/>
        <a:lstStyle/>
        <a:p>
          <a:r>
            <a:rPr lang="en-US"/>
            <a:t>Employee benefits</a:t>
          </a:r>
        </a:p>
      </dgm:t>
    </dgm:pt>
    <dgm:pt modelId="{7CDC4A31-4928-CE4B-8E21-D656482BCE42}" type="parTrans" cxnId="{8C375BC2-1E7A-5540-A0DE-0C39A7979650}">
      <dgm:prSet/>
      <dgm:spPr/>
      <dgm:t>
        <a:bodyPr/>
        <a:lstStyle/>
        <a:p>
          <a:endParaRPr lang="en-US"/>
        </a:p>
      </dgm:t>
    </dgm:pt>
    <dgm:pt modelId="{659E01E1-4AB2-8344-9F9B-5A9850BC9C9A}" type="sibTrans" cxnId="{8C375BC2-1E7A-5540-A0DE-0C39A7979650}">
      <dgm:prSet/>
      <dgm:spPr/>
      <dgm:t>
        <a:bodyPr/>
        <a:lstStyle/>
        <a:p>
          <a:endParaRPr lang="en-US"/>
        </a:p>
      </dgm:t>
    </dgm:pt>
    <dgm:pt modelId="{64F0AD9E-9C92-0E49-911C-CD5558CC96F8}">
      <dgm:prSet/>
      <dgm:spPr/>
      <dgm:t>
        <a:bodyPr/>
        <a:lstStyle/>
        <a:p>
          <a:r>
            <a:rPr lang="en-US"/>
            <a:t>Environmental Impact</a:t>
          </a:r>
        </a:p>
      </dgm:t>
    </dgm:pt>
    <dgm:pt modelId="{CE36FD9E-4D88-F148-B47E-406516798D25}" type="parTrans" cxnId="{5B83E9D7-4645-D141-B6B1-065283F4F5E3}">
      <dgm:prSet/>
      <dgm:spPr/>
      <dgm:t>
        <a:bodyPr/>
        <a:lstStyle/>
        <a:p>
          <a:endParaRPr lang="en-US"/>
        </a:p>
      </dgm:t>
    </dgm:pt>
    <dgm:pt modelId="{E7C09EE2-8E7C-BC4A-AE5E-3C7370115FE9}" type="sibTrans" cxnId="{5B83E9D7-4645-D141-B6B1-065283F4F5E3}">
      <dgm:prSet/>
      <dgm:spPr/>
      <dgm:t>
        <a:bodyPr/>
        <a:lstStyle/>
        <a:p>
          <a:endParaRPr lang="en-US"/>
        </a:p>
      </dgm:t>
    </dgm:pt>
    <dgm:pt modelId="{1FA685C0-CE1C-4148-9F47-3554FD93A7A9}" type="pres">
      <dgm:prSet presAssocID="{80BBFAB8-2057-F54C-A057-7137BF04652E}" presName="cycle" presStyleCnt="0">
        <dgm:presLayoutVars>
          <dgm:dir/>
          <dgm:resizeHandles val="exact"/>
        </dgm:presLayoutVars>
      </dgm:prSet>
      <dgm:spPr/>
    </dgm:pt>
    <dgm:pt modelId="{FD97C4BD-8236-DE4C-945C-443302708425}" type="pres">
      <dgm:prSet presAssocID="{D51B5AA9-FEF9-D840-BE4D-9A3D3A787E7B}" presName="node" presStyleLbl="node1" presStyleIdx="0" presStyleCnt="4" custScaleX="136287">
        <dgm:presLayoutVars>
          <dgm:bulletEnabled val="1"/>
        </dgm:presLayoutVars>
      </dgm:prSet>
      <dgm:spPr/>
    </dgm:pt>
    <dgm:pt modelId="{83F582FA-65C5-6B40-949D-76244DE225D7}" type="pres">
      <dgm:prSet presAssocID="{D51B5AA9-FEF9-D840-BE4D-9A3D3A787E7B}" presName="spNode" presStyleCnt="0"/>
      <dgm:spPr/>
    </dgm:pt>
    <dgm:pt modelId="{B0DDFFF2-38D8-5F4C-863E-B388BF6566F6}" type="pres">
      <dgm:prSet presAssocID="{49797E00-D3B6-FA4A-B6BE-94ED313212C1}" presName="sibTrans" presStyleLbl="sibTrans1D1" presStyleIdx="0" presStyleCnt="4"/>
      <dgm:spPr/>
    </dgm:pt>
    <dgm:pt modelId="{D7C575E9-CA3A-3F44-BFE8-6DD41A1CFEF8}" type="pres">
      <dgm:prSet presAssocID="{0A70173E-B91B-9A47-B590-DCF82C2015DE}" presName="node" presStyleLbl="node1" presStyleIdx="1" presStyleCnt="4" custScaleX="136287">
        <dgm:presLayoutVars>
          <dgm:bulletEnabled val="1"/>
        </dgm:presLayoutVars>
      </dgm:prSet>
      <dgm:spPr/>
    </dgm:pt>
    <dgm:pt modelId="{393F6FB0-9DAD-EC4D-876F-70971FCF1DE4}" type="pres">
      <dgm:prSet presAssocID="{0A70173E-B91B-9A47-B590-DCF82C2015DE}" presName="spNode" presStyleCnt="0"/>
      <dgm:spPr/>
    </dgm:pt>
    <dgm:pt modelId="{F3835051-ABC4-7B4F-AC8F-B229170442F9}" type="pres">
      <dgm:prSet presAssocID="{E146BCC7-BF37-C945-B332-9087F598A2BB}" presName="sibTrans" presStyleLbl="sibTrans1D1" presStyleIdx="1" presStyleCnt="4"/>
      <dgm:spPr/>
    </dgm:pt>
    <dgm:pt modelId="{AF2C49DF-5CD1-5D41-BE8F-B0849F161954}" type="pres">
      <dgm:prSet presAssocID="{8ED58A3D-89ED-424C-8DB6-EA25E7DA304D}" presName="node" presStyleLbl="node1" presStyleIdx="2" presStyleCnt="4" custScaleX="136287">
        <dgm:presLayoutVars>
          <dgm:bulletEnabled val="1"/>
        </dgm:presLayoutVars>
      </dgm:prSet>
      <dgm:spPr/>
    </dgm:pt>
    <dgm:pt modelId="{3699C191-7C2C-A74C-AB28-873C2E30C0E9}" type="pres">
      <dgm:prSet presAssocID="{8ED58A3D-89ED-424C-8DB6-EA25E7DA304D}" presName="spNode" presStyleCnt="0"/>
      <dgm:spPr/>
    </dgm:pt>
    <dgm:pt modelId="{360EE1FB-79F5-AB47-9C2C-0CDA7D3AB214}" type="pres">
      <dgm:prSet presAssocID="{659E01E1-4AB2-8344-9F9B-5A9850BC9C9A}" presName="sibTrans" presStyleLbl="sibTrans1D1" presStyleIdx="2" presStyleCnt="4"/>
      <dgm:spPr/>
    </dgm:pt>
    <dgm:pt modelId="{B6CB01E9-950B-FE4D-91C5-A88E92E6F017}" type="pres">
      <dgm:prSet presAssocID="{64F0AD9E-9C92-0E49-911C-CD5558CC96F8}" presName="node" presStyleLbl="node1" presStyleIdx="3" presStyleCnt="4" custScaleX="136287">
        <dgm:presLayoutVars>
          <dgm:bulletEnabled val="1"/>
        </dgm:presLayoutVars>
      </dgm:prSet>
      <dgm:spPr/>
    </dgm:pt>
    <dgm:pt modelId="{709C798B-CA72-434D-8AFC-5919C6412E4E}" type="pres">
      <dgm:prSet presAssocID="{64F0AD9E-9C92-0E49-911C-CD5558CC96F8}" presName="spNode" presStyleCnt="0"/>
      <dgm:spPr/>
    </dgm:pt>
    <dgm:pt modelId="{0003DC47-ACD5-7B42-A720-C722577F6734}" type="pres">
      <dgm:prSet presAssocID="{E7C09EE2-8E7C-BC4A-AE5E-3C7370115FE9}" presName="sibTrans" presStyleLbl="sibTrans1D1" presStyleIdx="3" presStyleCnt="4"/>
      <dgm:spPr/>
    </dgm:pt>
  </dgm:ptLst>
  <dgm:cxnLst>
    <dgm:cxn modelId="{4D0E5C08-A24E-7A47-BFAA-A75EEC90B7EB}" type="presOf" srcId="{8ED58A3D-89ED-424C-8DB6-EA25E7DA304D}" destId="{AF2C49DF-5CD1-5D41-BE8F-B0849F161954}" srcOrd="0" destOrd="0" presId="urn:microsoft.com/office/officeart/2005/8/layout/cycle6"/>
    <dgm:cxn modelId="{3BB4931E-25CD-2A4A-A088-ECCFEBB3C540}" type="presOf" srcId="{659E01E1-4AB2-8344-9F9B-5A9850BC9C9A}" destId="{360EE1FB-79F5-AB47-9C2C-0CDA7D3AB214}" srcOrd="0" destOrd="0" presId="urn:microsoft.com/office/officeart/2005/8/layout/cycle6"/>
    <dgm:cxn modelId="{8E5FA748-7A0C-704C-B5B5-DE4B892C4FE1}" type="presOf" srcId="{80BBFAB8-2057-F54C-A057-7137BF04652E}" destId="{1FA685C0-CE1C-4148-9F47-3554FD93A7A9}" srcOrd="0" destOrd="0" presId="urn:microsoft.com/office/officeart/2005/8/layout/cycle6"/>
    <dgm:cxn modelId="{FD51F067-8779-3644-A274-EB8CB323BE29}" type="presOf" srcId="{0A70173E-B91B-9A47-B590-DCF82C2015DE}" destId="{D7C575E9-CA3A-3F44-BFE8-6DD41A1CFEF8}" srcOrd="0" destOrd="0" presId="urn:microsoft.com/office/officeart/2005/8/layout/cycle6"/>
    <dgm:cxn modelId="{F5688F76-F6A2-A442-B8D9-8541EA6D61AA}" type="presOf" srcId="{64F0AD9E-9C92-0E49-911C-CD5558CC96F8}" destId="{B6CB01E9-950B-FE4D-91C5-A88E92E6F017}" srcOrd="0" destOrd="0" presId="urn:microsoft.com/office/officeart/2005/8/layout/cycle6"/>
    <dgm:cxn modelId="{763D6888-0C08-D94B-BAA5-3F603B9DDEB7}" type="presOf" srcId="{49797E00-D3B6-FA4A-B6BE-94ED313212C1}" destId="{B0DDFFF2-38D8-5F4C-863E-B388BF6566F6}" srcOrd="0" destOrd="0" presId="urn:microsoft.com/office/officeart/2005/8/layout/cycle6"/>
    <dgm:cxn modelId="{701B4F8C-00AD-DE41-ADE7-65973D9AB7E4}" srcId="{80BBFAB8-2057-F54C-A057-7137BF04652E}" destId="{0A70173E-B91B-9A47-B590-DCF82C2015DE}" srcOrd="1" destOrd="0" parTransId="{1F291A1F-D5CC-3C44-9C6C-B4E6C95B50D1}" sibTransId="{E146BCC7-BF37-C945-B332-9087F598A2BB}"/>
    <dgm:cxn modelId="{D76786A1-64F0-B747-BCF5-0286E0518E3D}" type="presOf" srcId="{D51B5AA9-FEF9-D840-BE4D-9A3D3A787E7B}" destId="{FD97C4BD-8236-DE4C-945C-443302708425}" srcOrd="0" destOrd="0" presId="urn:microsoft.com/office/officeart/2005/8/layout/cycle6"/>
    <dgm:cxn modelId="{DED4FAC1-AA1B-CF48-9F88-E646EA793F63}" type="presOf" srcId="{E7C09EE2-8E7C-BC4A-AE5E-3C7370115FE9}" destId="{0003DC47-ACD5-7B42-A720-C722577F6734}" srcOrd="0" destOrd="0" presId="urn:microsoft.com/office/officeart/2005/8/layout/cycle6"/>
    <dgm:cxn modelId="{8C375BC2-1E7A-5540-A0DE-0C39A7979650}" srcId="{80BBFAB8-2057-F54C-A057-7137BF04652E}" destId="{8ED58A3D-89ED-424C-8DB6-EA25E7DA304D}" srcOrd="2" destOrd="0" parTransId="{7CDC4A31-4928-CE4B-8E21-D656482BCE42}" sibTransId="{659E01E1-4AB2-8344-9F9B-5A9850BC9C9A}"/>
    <dgm:cxn modelId="{5B83E9D7-4645-D141-B6B1-065283F4F5E3}" srcId="{80BBFAB8-2057-F54C-A057-7137BF04652E}" destId="{64F0AD9E-9C92-0E49-911C-CD5558CC96F8}" srcOrd="3" destOrd="0" parTransId="{CE36FD9E-4D88-F148-B47E-406516798D25}" sibTransId="{E7C09EE2-8E7C-BC4A-AE5E-3C7370115FE9}"/>
    <dgm:cxn modelId="{AA7F51F6-F19D-4841-9BB8-6181E84A532B}" srcId="{80BBFAB8-2057-F54C-A057-7137BF04652E}" destId="{D51B5AA9-FEF9-D840-BE4D-9A3D3A787E7B}" srcOrd="0" destOrd="0" parTransId="{9DD29E18-E14A-E346-84A4-F643B574958E}" sibTransId="{49797E00-D3B6-FA4A-B6BE-94ED313212C1}"/>
    <dgm:cxn modelId="{E03B78FA-AEA9-8A49-9DD1-22FFB0C4D4E4}" type="presOf" srcId="{E146BCC7-BF37-C945-B332-9087F598A2BB}" destId="{F3835051-ABC4-7B4F-AC8F-B229170442F9}" srcOrd="0" destOrd="0" presId="urn:microsoft.com/office/officeart/2005/8/layout/cycle6"/>
    <dgm:cxn modelId="{57EDFD11-5C30-4A4D-9E4A-40A9519B39F4}" type="presParOf" srcId="{1FA685C0-CE1C-4148-9F47-3554FD93A7A9}" destId="{FD97C4BD-8236-DE4C-945C-443302708425}" srcOrd="0" destOrd="0" presId="urn:microsoft.com/office/officeart/2005/8/layout/cycle6"/>
    <dgm:cxn modelId="{BA389ADF-E287-0044-ADCB-1F60ED209768}" type="presParOf" srcId="{1FA685C0-CE1C-4148-9F47-3554FD93A7A9}" destId="{83F582FA-65C5-6B40-949D-76244DE225D7}" srcOrd="1" destOrd="0" presId="urn:microsoft.com/office/officeart/2005/8/layout/cycle6"/>
    <dgm:cxn modelId="{514F0E7C-27AA-0447-848C-DB072D87C47F}" type="presParOf" srcId="{1FA685C0-CE1C-4148-9F47-3554FD93A7A9}" destId="{B0DDFFF2-38D8-5F4C-863E-B388BF6566F6}" srcOrd="2" destOrd="0" presId="urn:microsoft.com/office/officeart/2005/8/layout/cycle6"/>
    <dgm:cxn modelId="{CFB33FB6-9C5A-104B-B7AF-C1ADE61C2340}" type="presParOf" srcId="{1FA685C0-CE1C-4148-9F47-3554FD93A7A9}" destId="{D7C575E9-CA3A-3F44-BFE8-6DD41A1CFEF8}" srcOrd="3" destOrd="0" presId="urn:microsoft.com/office/officeart/2005/8/layout/cycle6"/>
    <dgm:cxn modelId="{499A4020-B6CE-A240-935B-3866E4320429}" type="presParOf" srcId="{1FA685C0-CE1C-4148-9F47-3554FD93A7A9}" destId="{393F6FB0-9DAD-EC4D-876F-70971FCF1DE4}" srcOrd="4" destOrd="0" presId="urn:microsoft.com/office/officeart/2005/8/layout/cycle6"/>
    <dgm:cxn modelId="{098C090B-C239-E242-90DC-ACBA1A7739BD}" type="presParOf" srcId="{1FA685C0-CE1C-4148-9F47-3554FD93A7A9}" destId="{F3835051-ABC4-7B4F-AC8F-B229170442F9}" srcOrd="5" destOrd="0" presId="urn:microsoft.com/office/officeart/2005/8/layout/cycle6"/>
    <dgm:cxn modelId="{7A9ECFA4-D43E-C743-8D88-73284D011693}" type="presParOf" srcId="{1FA685C0-CE1C-4148-9F47-3554FD93A7A9}" destId="{AF2C49DF-5CD1-5D41-BE8F-B0849F161954}" srcOrd="6" destOrd="0" presId="urn:microsoft.com/office/officeart/2005/8/layout/cycle6"/>
    <dgm:cxn modelId="{745ED7B6-9859-3F4F-9725-5AD9D4A89E02}" type="presParOf" srcId="{1FA685C0-CE1C-4148-9F47-3554FD93A7A9}" destId="{3699C191-7C2C-A74C-AB28-873C2E30C0E9}" srcOrd="7" destOrd="0" presId="urn:microsoft.com/office/officeart/2005/8/layout/cycle6"/>
    <dgm:cxn modelId="{E747AFAF-6074-6F4C-945D-74DDEE9CE951}" type="presParOf" srcId="{1FA685C0-CE1C-4148-9F47-3554FD93A7A9}" destId="{360EE1FB-79F5-AB47-9C2C-0CDA7D3AB214}" srcOrd="8" destOrd="0" presId="urn:microsoft.com/office/officeart/2005/8/layout/cycle6"/>
    <dgm:cxn modelId="{1DAACF44-AF21-4A4F-A12E-6994973DD94E}" type="presParOf" srcId="{1FA685C0-CE1C-4148-9F47-3554FD93A7A9}" destId="{B6CB01E9-950B-FE4D-91C5-A88E92E6F017}" srcOrd="9" destOrd="0" presId="urn:microsoft.com/office/officeart/2005/8/layout/cycle6"/>
    <dgm:cxn modelId="{806C6D3D-E493-6C47-97B6-3B6B6089E694}" type="presParOf" srcId="{1FA685C0-CE1C-4148-9F47-3554FD93A7A9}" destId="{709C798B-CA72-434D-8AFC-5919C6412E4E}" srcOrd="10" destOrd="0" presId="urn:microsoft.com/office/officeart/2005/8/layout/cycle6"/>
    <dgm:cxn modelId="{BA3AF2A2-314C-BF44-B863-A00DD625D337}" type="presParOf" srcId="{1FA685C0-CE1C-4148-9F47-3554FD93A7A9}" destId="{0003DC47-ACD5-7B42-A720-C722577F6734}" srcOrd="11"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2EC7C9-5E76-442F-A577-1AEE8AFA8847}"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9EE78467-7FE9-4A86-B7E3-1E3EA0D3F4B3}">
      <dgm:prSet custT="1"/>
      <dgm:spPr/>
      <dgm:t>
        <a:bodyPr/>
        <a:lstStyle/>
        <a:p>
          <a:pPr>
            <a:lnSpc>
              <a:spcPct val="100000"/>
            </a:lnSpc>
          </a:pPr>
          <a:r>
            <a:rPr lang="en-US" sz="1200" i="1" dirty="0"/>
            <a:t>SAG/AFTRA strikes</a:t>
          </a:r>
          <a:endParaRPr lang="en-US" sz="1200" dirty="0"/>
        </a:p>
      </dgm:t>
    </dgm:pt>
    <dgm:pt modelId="{EEA74C71-A7A2-472C-9B08-596EBDC33BBD}" type="parTrans" cxnId="{143FD8A7-3AF5-4E36-9AD5-24AAC667CA01}">
      <dgm:prSet/>
      <dgm:spPr/>
      <dgm:t>
        <a:bodyPr/>
        <a:lstStyle/>
        <a:p>
          <a:endParaRPr lang="en-US"/>
        </a:p>
      </dgm:t>
    </dgm:pt>
    <dgm:pt modelId="{CC6B8558-B079-4197-9218-093F536C3186}" type="sibTrans" cxnId="{143FD8A7-3AF5-4E36-9AD5-24AAC667CA01}">
      <dgm:prSet/>
      <dgm:spPr/>
      <dgm:t>
        <a:bodyPr/>
        <a:lstStyle/>
        <a:p>
          <a:endParaRPr lang="en-US"/>
        </a:p>
      </dgm:t>
    </dgm:pt>
    <dgm:pt modelId="{5E640C91-E019-4FB8-943E-215DF6DB9F23}">
      <dgm:prSet custT="1"/>
      <dgm:spPr/>
      <dgm:t>
        <a:bodyPr/>
        <a:lstStyle/>
        <a:p>
          <a:pPr>
            <a:lnSpc>
              <a:spcPct val="100000"/>
            </a:lnSpc>
          </a:pPr>
          <a:r>
            <a:rPr lang="en-US" sz="1200" i="1" dirty="0"/>
            <a:t>Strong force from power of buyers and suppliers, Weak force from threat of substitutes and new entrants</a:t>
          </a:r>
          <a:endParaRPr lang="en-US" sz="1200" dirty="0"/>
        </a:p>
      </dgm:t>
    </dgm:pt>
    <dgm:pt modelId="{29658B4A-5866-458A-9B38-236DAF028F2C}" type="parTrans" cxnId="{666C81A1-33B1-456B-A60C-708851C6E9FB}">
      <dgm:prSet/>
      <dgm:spPr/>
      <dgm:t>
        <a:bodyPr/>
        <a:lstStyle/>
        <a:p>
          <a:endParaRPr lang="en-US"/>
        </a:p>
      </dgm:t>
    </dgm:pt>
    <dgm:pt modelId="{715C4889-84DA-4083-8BEE-C89867F9D96C}" type="sibTrans" cxnId="{666C81A1-33B1-456B-A60C-708851C6E9FB}">
      <dgm:prSet/>
      <dgm:spPr/>
      <dgm:t>
        <a:bodyPr/>
        <a:lstStyle/>
        <a:p>
          <a:endParaRPr lang="en-US"/>
        </a:p>
      </dgm:t>
    </dgm:pt>
    <dgm:pt modelId="{5AEE88E5-90ED-4EC1-AC75-A38461CABC3D}">
      <dgm:prSet custT="1"/>
      <dgm:spPr/>
      <dgm:t>
        <a:bodyPr/>
        <a:lstStyle/>
        <a:p>
          <a:pPr>
            <a:lnSpc>
              <a:spcPct val="100000"/>
            </a:lnSpc>
          </a:pPr>
          <a:r>
            <a:rPr lang="en-US" sz="1200" i="1" dirty="0"/>
            <a:t>Diversifying income streams and restructuring of assets and liabilities</a:t>
          </a:r>
          <a:endParaRPr lang="en-US" sz="1200" dirty="0"/>
        </a:p>
      </dgm:t>
    </dgm:pt>
    <dgm:pt modelId="{06384B6A-F429-4C45-82ED-CFE2B3252C87}" type="parTrans" cxnId="{702B4E31-5B8A-4C4A-80A4-94E63B282888}">
      <dgm:prSet/>
      <dgm:spPr/>
      <dgm:t>
        <a:bodyPr/>
        <a:lstStyle/>
        <a:p>
          <a:endParaRPr lang="en-US"/>
        </a:p>
      </dgm:t>
    </dgm:pt>
    <dgm:pt modelId="{FA4BDA9E-F058-46CF-A7B9-DDD72A6DD287}" type="sibTrans" cxnId="{702B4E31-5B8A-4C4A-80A4-94E63B282888}">
      <dgm:prSet/>
      <dgm:spPr/>
      <dgm:t>
        <a:bodyPr/>
        <a:lstStyle/>
        <a:p>
          <a:endParaRPr lang="en-US"/>
        </a:p>
      </dgm:t>
    </dgm:pt>
    <dgm:pt modelId="{2C2FA9F7-D5E3-4FCC-BFAE-5D6A13763262}" type="pres">
      <dgm:prSet presAssocID="{0B2EC7C9-5E76-442F-A577-1AEE8AFA8847}" presName="root" presStyleCnt="0">
        <dgm:presLayoutVars>
          <dgm:dir/>
          <dgm:resizeHandles val="exact"/>
        </dgm:presLayoutVars>
      </dgm:prSet>
      <dgm:spPr/>
    </dgm:pt>
    <dgm:pt modelId="{EA485CED-FE63-41F3-9D31-16338CF10BEE}" type="pres">
      <dgm:prSet presAssocID="{9EE78467-7FE9-4A86-B7E3-1E3EA0D3F4B3}" presName="compNode" presStyleCnt="0"/>
      <dgm:spPr/>
    </dgm:pt>
    <dgm:pt modelId="{E324B5D1-828F-44EC-A328-15982D930B64}" type="pres">
      <dgm:prSet presAssocID="{9EE78467-7FE9-4A86-B7E3-1E3EA0D3F4B3}" presName="iconRect" presStyleLbl="node1" presStyleIdx="0" presStyleCnt="3" custScaleX="144746" custScaleY="1502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struction Worker"/>
        </a:ext>
      </dgm:extLst>
    </dgm:pt>
    <dgm:pt modelId="{84BE9220-2E0A-495A-9107-8B66DDD4CC3B}" type="pres">
      <dgm:prSet presAssocID="{9EE78467-7FE9-4A86-B7E3-1E3EA0D3F4B3}" presName="spaceRect" presStyleCnt="0"/>
      <dgm:spPr/>
    </dgm:pt>
    <dgm:pt modelId="{7F95B331-00BE-4256-827F-1DEDF9793605}" type="pres">
      <dgm:prSet presAssocID="{9EE78467-7FE9-4A86-B7E3-1E3EA0D3F4B3}" presName="textRect" presStyleLbl="revTx" presStyleIdx="0" presStyleCnt="3">
        <dgm:presLayoutVars>
          <dgm:chMax val="1"/>
          <dgm:chPref val="1"/>
        </dgm:presLayoutVars>
      </dgm:prSet>
      <dgm:spPr/>
    </dgm:pt>
    <dgm:pt modelId="{BF0B3D03-488D-4D1D-BEB9-785EFA82D0A0}" type="pres">
      <dgm:prSet presAssocID="{CC6B8558-B079-4197-9218-093F536C3186}" presName="sibTrans" presStyleCnt="0"/>
      <dgm:spPr/>
    </dgm:pt>
    <dgm:pt modelId="{41F4D86A-1998-44DB-93FD-F30866E1A238}" type="pres">
      <dgm:prSet presAssocID="{5E640C91-E019-4FB8-943E-215DF6DB9F23}" presName="compNode" presStyleCnt="0"/>
      <dgm:spPr/>
    </dgm:pt>
    <dgm:pt modelId="{5F982662-30FB-4F66-B716-C3D8F36A7E6F}" type="pres">
      <dgm:prSet presAssocID="{5E640C91-E019-4FB8-943E-215DF6DB9F23}" presName="iconRect" presStyleLbl="node1" presStyleIdx="1" presStyleCnt="3" custScaleX="138145" custScaleY="14720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9AF62615-E66C-43C7-AB99-59C5EB47645F}" type="pres">
      <dgm:prSet presAssocID="{5E640C91-E019-4FB8-943E-215DF6DB9F23}" presName="spaceRect" presStyleCnt="0"/>
      <dgm:spPr/>
    </dgm:pt>
    <dgm:pt modelId="{48B7D5B5-7B17-4109-B15A-2539088189D1}" type="pres">
      <dgm:prSet presAssocID="{5E640C91-E019-4FB8-943E-215DF6DB9F23}" presName="textRect" presStyleLbl="revTx" presStyleIdx="1" presStyleCnt="3">
        <dgm:presLayoutVars>
          <dgm:chMax val="1"/>
          <dgm:chPref val="1"/>
        </dgm:presLayoutVars>
      </dgm:prSet>
      <dgm:spPr/>
    </dgm:pt>
    <dgm:pt modelId="{3B3A4145-68FF-4C6A-8309-F41F08043DB4}" type="pres">
      <dgm:prSet presAssocID="{715C4889-84DA-4083-8BEE-C89867F9D96C}" presName="sibTrans" presStyleCnt="0"/>
      <dgm:spPr/>
    </dgm:pt>
    <dgm:pt modelId="{DCB30D4C-CAD7-4230-8668-52F2AF3B97D1}" type="pres">
      <dgm:prSet presAssocID="{5AEE88E5-90ED-4EC1-AC75-A38461CABC3D}" presName="compNode" presStyleCnt="0"/>
      <dgm:spPr/>
    </dgm:pt>
    <dgm:pt modelId="{74E11C1E-8E35-424F-9A0B-37BFBDB91FBE}" type="pres">
      <dgm:prSet presAssocID="{5AEE88E5-90ED-4EC1-AC75-A38461CABC3D}" presName="iconRect" presStyleLbl="node1" presStyleIdx="2" presStyleCnt="3" custScaleX="134542" custScaleY="15020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5AEFB857-E4C1-4F9F-9A56-D4C3DEAA4E57}" type="pres">
      <dgm:prSet presAssocID="{5AEE88E5-90ED-4EC1-AC75-A38461CABC3D}" presName="spaceRect" presStyleCnt="0"/>
      <dgm:spPr/>
    </dgm:pt>
    <dgm:pt modelId="{45919C0B-9CE8-4D89-8972-A5780EB0AA89}" type="pres">
      <dgm:prSet presAssocID="{5AEE88E5-90ED-4EC1-AC75-A38461CABC3D}" presName="textRect" presStyleLbl="revTx" presStyleIdx="2" presStyleCnt="3">
        <dgm:presLayoutVars>
          <dgm:chMax val="1"/>
          <dgm:chPref val="1"/>
        </dgm:presLayoutVars>
      </dgm:prSet>
      <dgm:spPr/>
    </dgm:pt>
  </dgm:ptLst>
  <dgm:cxnLst>
    <dgm:cxn modelId="{B6E1A915-ED63-D048-9A43-BF9E52E38362}" type="presOf" srcId="{5AEE88E5-90ED-4EC1-AC75-A38461CABC3D}" destId="{45919C0B-9CE8-4D89-8972-A5780EB0AA89}" srcOrd="0" destOrd="0" presId="urn:microsoft.com/office/officeart/2018/2/layout/IconLabelList"/>
    <dgm:cxn modelId="{702B4E31-5B8A-4C4A-80A4-94E63B282888}" srcId="{0B2EC7C9-5E76-442F-A577-1AEE8AFA8847}" destId="{5AEE88E5-90ED-4EC1-AC75-A38461CABC3D}" srcOrd="2" destOrd="0" parTransId="{06384B6A-F429-4C45-82ED-CFE2B3252C87}" sibTransId="{FA4BDA9E-F058-46CF-A7B9-DDD72A6DD287}"/>
    <dgm:cxn modelId="{95BD8F3D-60DA-4F8C-B0DF-410B7FBDB02C}" type="presOf" srcId="{0B2EC7C9-5E76-442F-A577-1AEE8AFA8847}" destId="{2C2FA9F7-D5E3-4FCC-BFAE-5D6A13763262}" srcOrd="0" destOrd="0" presId="urn:microsoft.com/office/officeart/2018/2/layout/IconLabelList"/>
    <dgm:cxn modelId="{0FD62799-5ABE-A04D-A037-0C4FA9D02364}" type="presOf" srcId="{9EE78467-7FE9-4A86-B7E3-1E3EA0D3F4B3}" destId="{7F95B331-00BE-4256-827F-1DEDF9793605}" srcOrd="0" destOrd="0" presId="urn:microsoft.com/office/officeart/2018/2/layout/IconLabelList"/>
    <dgm:cxn modelId="{666C81A1-33B1-456B-A60C-708851C6E9FB}" srcId="{0B2EC7C9-5E76-442F-A577-1AEE8AFA8847}" destId="{5E640C91-E019-4FB8-943E-215DF6DB9F23}" srcOrd="1" destOrd="0" parTransId="{29658B4A-5866-458A-9B38-236DAF028F2C}" sibTransId="{715C4889-84DA-4083-8BEE-C89867F9D96C}"/>
    <dgm:cxn modelId="{143FD8A7-3AF5-4E36-9AD5-24AAC667CA01}" srcId="{0B2EC7C9-5E76-442F-A577-1AEE8AFA8847}" destId="{9EE78467-7FE9-4A86-B7E3-1E3EA0D3F4B3}" srcOrd="0" destOrd="0" parTransId="{EEA74C71-A7A2-472C-9B08-596EBDC33BBD}" sibTransId="{CC6B8558-B079-4197-9218-093F536C3186}"/>
    <dgm:cxn modelId="{EBE9B5D8-18F0-9D46-BCC0-A1799CD8950E}" type="presOf" srcId="{5E640C91-E019-4FB8-943E-215DF6DB9F23}" destId="{48B7D5B5-7B17-4109-B15A-2539088189D1}" srcOrd="0" destOrd="0" presId="urn:microsoft.com/office/officeart/2018/2/layout/IconLabelList"/>
    <dgm:cxn modelId="{4A32216B-DC39-8B4C-8961-B0E4623E7126}" type="presParOf" srcId="{2C2FA9F7-D5E3-4FCC-BFAE-5D6A13763262}" destId="{EA485CED-FE63-41F3-9D31-16338CF10BEE}" srcOrd="0" destOrd="0" presId="urn:microsoft.com/office/officeart/2018/2/layout/IconLabelList"/>
    <dgm:cxn modelId="{5E881F20-C8E9-F54C-A12F-5E973545AD6A}" type="presParOf" srcId="{EA485CED-FE63-41F3-9D31-16338CF10BEE}" destId="{E324B5D1-828F-44EC-A328-15982D930B64}" srcOrd="0" destOrd="0" presId="urn:microsoft.com/office/officeart/2018/2/layout/IconLabelList"/>
    <dgm:cxn modelId="{A91FAC1C-8598-924C-9AFB-A47084ECC89F}" type="presParOf" srcId="{EA485CED-FE63-41F3-9D31-16338CF10BEE}" destId="{84BE9220-2E0A-495A-9107-8B66DDD4CC3B}" srcOrd="1" destOrd="0" presId="urn:microsoft.com/office/officeart/2018/2/layout/IconLabelList"/>
    <dgm:cxn modelId="{9CF05268-7AFA-F641-9A45-E210E7B17A11}" type="presParOf" srcId="{EA485CED-FE63-41F3-9D31-16338CF10BEE}" destId="{7F95B331-00BE-4256-827F-1DEDF9793605}" srcOrd="2" destOrd="0" presId="urn:microsoft.com/office/officeart/2018/2/layout/IconLabelList"/>
    <dgm:cxn modelId="{274B82A0-C6C7-E447-9299-514F55E98876}" type="presParOf" srcId="{2C2FA9F7-D5E3-4FCC-BFAE-5D6A13763262}" destId="{BF0B3D03-488D-4D1D-BEB9-785EFA82D0A0}" srcOrd="1" destOrd="0" presId="urn:microsoft.com/office/officeart/2018/2/layout/IconLabelList"/>
    <dgm:cxn modelId="{0A11DDF5-C409-4348-924D-7B3AA0FAC438}" type="presParOf" srcId="{2C2FA9F7-D5E3-4FCC-BFAE-5D6A13763262}" destId="{41F4D86A-1998-44DB-93FD-F30866E1A238}" srcOrd="2" destOrd="0" presId="urn:microsoft.com/office/officeart/2018/2/layout/IconLabelList"/>
    <dgm:cxn modelId="{F93F59F0-7829-ED41-A8D9-B50D1FA3EB74}" type="presParOf" srcId="{41F4D86A-1998-44DB-93FD-F30866E1A238}" destId="{5F982662-30FB-4F66-B716-C3D8F36A7E6F}" srcOrd="0" destOrd="0" presId="urn:microsoft.com/office/officeart/2018/2/layout/IconLabelList"/>
    <dgm:cxn modelId="{5E974EFA-59C0-B248-A537-39D5B41AF16C}" type="presParOf" srcId="{41F4D86A-1998-44DB-93FD-F30866E1A238}" destId="{9AF62615-E66C-43C7-AB99-59C5EB47645F}" srcOrd="1" destOrd="0" presId="urn:microsoft.com/office/officeart/2018/2/layout/IconLabelList"/>
    <dgm:cxn modelId="{093C23F1-142E-0246-9A28-EB4BBC87FF95}" type="presParOf" srcId="{41F4D86A-1998-44DB-93FD-F30866E1A238}" destId="{48B7D5B5-7B17-4109-B15A-2539088189D1}" srcOrd="2" destOrd="0" presId="urn:microsoft.com/office/officeart/2018/2/layout/IconLabelList"/>
    <dgm:cxn modelId="{F29DC9D6-3126-EA45-80F4-EC72B1801480}" type="presParOf" srcId="{2C2FA9F7-D5E3-4FCC-BFAE-5D6A13763262}" destId="{3B3A4145-68FF-4C6A-8309-F41F08043DB4}" srcOrd="3" destOrd="0" presId="urn:microsoft.com/office/officeart/2018/2/layout/IconLabelList"/>
    <dgm:cxn modelId="{2E06DF07-FAC3-D24F-8F82-6A12124B7F41}" type="presParOf" srcId="{2C2FA9F7-D5E3-4FCC-BFAE-5D6A13763262}" destId="{DCB30D4C-CAD7-4230-8668-52F2AF3B97D1}" srcOrd="4" destOrd="0" presId="urn:microsoft.com/office/officeart/2018/2/layout/IconLabelList"/>
    <dgm:cxn modelId="{A9F8E335-0176-674A-AF9C-30443406B182}" type="presParOf" srcId="{DCB30D4C-CAD7-4230-8668-52F2AF3B97D1}" destId="{74E11C1E-8E35-424F-9A0B-37BFBDB91FBE}" srcOrd="0" destOrd="0" presId="urn:microsoft.com/office/officeart/2018/2/layout/IconLabelList"/>
    <dgm:cxn modelId="{DDCB82F8-5A22-B34C-AC2E-135CA0F5A1DB}" type="presParOf" srcId="{DCB30D4C-CAD7-4230-8668-52F2AF3B97D1}" destId="{5AEFB857-E4C1-4F9F-9A56-D4C3DEAA4E57}" srcOrd="1" destOrd="0" presId="urn:microsoft.com/office/officeart/2018/2/layout/IconLabelList"/>
    <dgm:cxn modelId="{82B3AB8A-13F1-9845-A476-86E019DF9921}" type="presParOf" srcId="{DCB30D4C-CAD7-4230-8668-52F2AF3B97D1}" destId="{45919C0B-9CE8-4D89-8972-A5780EB0AA89}"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92A4AF-E541-DF4C-9A53-55F9EFD4FE04}" type="doc">
      <dgm:prSet loTypeId="urn:microsoft.com/office/officeart/2005/8/layout/chevron2" loCatId="process" qsTypeId="urn:microsoft.com/office/officeart/2005/8/quickstyle/simple4" qsCatId="simple" csTypeId="urn:microsoft.com/office/officeart/2005/8/colors/accent1_2" csCatId="accent1" phldr="1"/>
      <dgm:spPr/>
      <dgm:t>
        <a:bodyPr/>
        <a:lstStyle/>
        <a:p>
          <a:endParaRPr lang="en-US"/>
        </a:p>
      </dgm:t>
    </dgm:pt>
    <dgm:pt modelId="{623C4653-7034-9E42-8F26-B1C26B060FA2}">
      <dgm:prSet phldrT="[Text]" custT="1"/>
      <dgm:spPr/>
      <dgm:t>
        <a:bodyPr tIns="91440" bIns="0" anchor="b"/>
        <a:lstStyle/>
        <a:p>
          <a:r>
            <a:rPr lang="en-US" sz="2800" b="0" dirty="0"/>
            <a:t>S</a:t>
          </a:r>
        </a:p>
      </dgm:t>
    </dgm:pt>
    <dgm:pt modelId="{F00EBB1E-2CB1-FF48-9022-7D625E5658F9}" type="parTrans" cxnId="{AC40DB3D-E970-514D-BA9D-37B1C4D4A809}">
      <dgm:prSet/>
      <dgm:spPr/>
      <dgm:t>
        <a:bodyPr/>
        <a:lstStyle/>
        <a:p>
          <a:endParaRPr lang="en-US"/>
        </a:p>
      </dgm:t>
    </dgm:pt>
    <dgm:pt modelId="{964305E5-E271-364F-9B23-54C3C368CEB0}" type="sibTrans" cxnId="{AC40DB3D-E970-514D-BA9D-37B1C4D4A809}">
      <dgm:prSet/>
      <dgm:spPr/>
      <dgm:t>
        <a:bodyPr/>
        <a:lstStyle/>
        <a:p>
          <a:endParaRPr lang="en-US"/>
        </a:p>
      </dgm:t>
    </dgm:pt>
    <dgm:pt modelId="{51694C6B-3528-884A-87C0-9EA3F2471ED6}">
      <dgm:prSet phldrT="[Text]" custT="1"/>
      <dgm:spPr/>
      <dgm:t>
        <a:bodyPr tIns="91440" bIns="0" anchor="b"/>
        <a:lstStyle/>
        <a:p>
          <a:r>
            <a:rPr lang="en-US" sz="2800" b="0"/>
            <a:t>W</a:t>
          </a:r>
        </a:p>
      </dgm:t>
    </dgm:pt>
    <dgm:pt modelId="{4D0165EA-9A8F-9049-A817-A32F19B73C1B}" type="parTrans" cxnId="{7D07634C-D493-9243-9194-C4CBE84F65D7}">
      <dgm:prSet/>
      <dgm:spPr/>
      <dgm:t>
        <a:bodyPr/>
        <a:lstStyle/>
        <a:p>
          <a:endParaRPr lang="en-US"/>
        </a:p>
      </dgm:t>
    </dgm:pt>
    <dgm:pt modelId="{FCB7FCDC-1B64-A141-AAE1-E6C857476C44}" type="sibTrans" cxnId="{7D07634C-D493-9243-9194-C4CBE84F65D7}">
      <dgm:prSet/>
      <dgm:spPr/>
      <dgm:t>
        <a:bodyPr/>
        <a:lstStyle/>
        <a:p>
          <a:endParaRPr lang="en-US"/>
        </a:p>
      </dgm:t>
    </dgm:pt>
    <dgm:pt modelId="{F3C25769-E9C0-6749-8A84-7AB9F3A48407}">
      <dgm:prSet phldrT="[Text]" custT="1"/>
      <dgm:spPr/>
      <dgm:t>
        <a:bodyPr tIns="91440" bIns="0" anchor="b"/>
        <a:lstStyle/>
        <a:p>
          <a:r>
            <a:rPr lang="en-US" sz="2800" b="0"/>
            <a:t>O</a:t>
          </a:r>
        </a:p>
      </dgm:t>
    </dgm:pt>
    <dgm:pt modelId="{AC6E8C3D-D433-BD48-B1F6-593A4AD20B82}" type="parTrans" cxnId="{2248C2D7-060B-214C-AC47-BC8F1843789B}">
      <dgm:prSet/>
      <dgm:spPr/>
      <dgm:t>
        <a:bodyPr/>
        <a:lstStyle/>
        <a:p>
          <a:endParaRPr lang="en-US"/>
        </a:p>
      </dgm:t>
    </dgm:pt>
    <dgm:pt modelId="{85926057-A91F-414E-833B-482E091A918C}" type="sibTrans" cxnId="{2248C2D7-060B-214C-AC47-BC8F1843789B}">
      <dgm:prSet/>
      <dgm:spPr/>
      <dgm:t>
        <a:bodyPr/>
        <a:lstStyle/>
        <a:p>
          <a:endParaRPr lang="en-US"/>
        </a:p>
      </dgm:t>
    </dgm:pt>
    <dgm:pt modelId="{8C69C980-4E79-0F45-882F-01DC3CECA0F6}">
      <dgm:prSet phldrT="[Text]" custT="1"/>
      <dgm:spPr/>
      <dgm:t>
        <a:bodyPr tIns="91440" bIns="0" anchor="b"/>
        <a:lstStyle/>
        <a:p>
          <a:r>
            <a:rPr lang="en-US" sz="2800" b="0"/>
            <a:t>T</a:t>
          </a:r>
        </a:p>
      </dgm:t>
    </dgm:pt>
    <dgm:pt modelId="{6FB5CAB0-C963-8244-B437-50231309C1B1}" type="parTrans" cxnId="{3D80D0A9-AC2F-C14A-94E4-3ED0733364FA}">
      <dgm:prSet/>
      <dgm:spPr/>
      <dgm:t>
        <a:bodyPr/>
        <a:lstStyle/>
        <a:p>
          <a:endParaRPr lang="en-US"/>
        </a:p>
      </dgm:t>
    </dgm:pt>
    <dgm:pt modelId="{EC6A4E77-3539-3D46-9D92-DBB36E3DBD74}" type="sibTrans" cxnId="{3D80D0A9-AC2F-C14A-94E4-3ED0733364FA}">
      <dgm:prSet/>
      <dgm:spPr/>
      <dgm:t>
        <a:bodyPr/>
        <a:lstStyle/>
        <a:p>
          <a:endParaRPr lang="en-US"/>
        </a:p>
      </dgm:t>
    </dgm:pt>
    <dgm:pt modelId="{7B968B24-8054-DA4A-AB5C-38A00C59F3EC}">
      <dgm:prSet phldrT="[Text]"/>
      <dgm:spPr/>
      <dgm:t>
        <a:bodyPr anchor="ctr"/>
        <a:lstStyle/>
        <a:p>
          <a:pPr>
            <a:buNone/>
          </a:pPr>
          <a:r>
            <a:rPr lang="en-US"/>
            <a:t>Strengths</a:t>
          </a:r>
        </a:p>
      </dgm:t>
    </dgm:pt>
    <dgm:pt modelId="{C950928C-7489-1148-95C5-39B24FAAEF96}" type="parTrans" cxnId="{98176E26-9681-1B40-8191-247DDD5A0024}">
      <dgm:prSet/>
      <dgm:spPr/>
      <dgm:t>
        <a:bodyPr/>
        <a:lstStyle/>
        <a:p>
          <a:endParaRPr lang="en-US"/>
        </a:p>
      </dgm:t>
    </dgm:pt>
    <dgm:pt modelId="{118DA53A-E10F-8F43-8DB0-5A40BCD72E1D}" type="sibTrans" cxnId="{98176E26-9681-1B40-8191-247DDD5A0024}">
      <dgm:prSet/>
      <dgm:spPr/>
      <dgm:t>
        <a:bodyPr/>
        <a:lstStyle/>
        <a:p>
          <a:endParaRPr lang="en-US"/>
        </a:p>
      </dgm:t>
    </dgm:pt>
    <dgm:pt modelId="{B8C6B388-DB92-4D46-AC1E-05BF8FFB2542}">
      <dgm:prSet phldrT="[Text]"/>
      <dgm:spPr/>
      <dgm:t>
        <a:bodyPr anchor="ctr"/>
        <a:lstStyle/>
        <a:p>
          <a:pPr>
            <a:buNone/>
          </a:pPr>
          <a:r>
            <a:rPr lang="en-US"/>
            <a:t>Weaknesses</a:t>
          </a:r>
        </a:p>
      </dgm:t>
    </dgm:pt>
    <dgm:pt modelId="{091E5FEA-5987-DB48-958A-4F7895A4A257}" type="parTrans" cxnId="{14BB48B9-2F10-D347-8DF7-A2C14D2C1916}">
      <dgm:prSet/>
      <dgm:spPr/>
      <dgm:t>
        <a:bodyPr/>
        <a:lstStyle/>
        <a:p>
          <a:endParaRPr lang="en-US"/>
        </a:p>
      </dgm:t>
    </dgm:pt>
    <dgm:pt modelId="{97441990-4426-7747-BE8D-E1F92837ADDB}" type="sibTrans" cxnId="{14BB48B9-2F10-D347-8DF7-A2C14D2C1916}">
      <dgm:prSet/>
      <dgm:spPr/>
      <dgm:t>
        <a:bodyPr/>
        <a:lstStyle/>
        <a:p>
          <a:endParaRPr lang="en-US"/>
        </a:p>
      </dgm:t>
    </dgm:pt>
    <dgm:pt modelId="{AAB3DB48-A354-1C4F-85E7-F831686541FA}">
      <dgm:prSet phldrT="[Text]"/>
      <dgm:spPr/>
      <dgm:t>
        <a:bodyPr anchor="ctr"/>
        <a:lstStyle/>
        <a:p>
          <a:pPr>
            <a:buNone/>
          </a:pPr>
          <a:r>
            <a:rPr lang="en-US"/>
            <a:t>Opportunities</a:t>
          </a:r>
        </a:p>
      </dgm:t>
    </dgm:pt>
    <dgm:pt modelId="{7C166000-EF1F-8B4D-AA1E-DD76D80CEAB0}" type="parTrans" cxnId="{0A4AFD09-619E-454C-8621-E125F16B24A3}">
      <dgm:prSet/>
      <dgm:spPr/>
      <dgm:t>
        <a:bodyPr/>
        <a:lstStyle/>
        <a:p>
          <a:endParaRPr lang="en-US"/>
        </a:p>
      </dgm:t>
    </dgm:pt>
    <dgm:pt modelId="{167A4604-7485-094D-BFC2-ECF52B6E52B3}" type="sibTrans" cxnId="{0A4AFD09-619E-454C-8621-E125F16B24A3}">
      <dgm:prSet/>
      <dgm:spPr/>
      <dgm:t>
        <a:bodyPr/>
        <a:lstStyle/>
        <a:p>
          <a:endParaRPr lang="en-US"/>
        </a:p>
      </dgm:t>
    </dgm:pt>
    <dgm:pt modelId="{F2EFB908-8FAC-044F-8B1B-00A776146EB8}">
      <dgm:prSet phldrT="[Text]"/>
      <dgm:spPr/>
      <dgm:t>
        <a:bodyPr anchor="ctr"/>
        <a:lstStyle/>
        <a:p>
          <a:pPr>
            <a:buNone/>
          </a:pPr>
          <a:r>
            <a:rPr lang="en-US"/>
            <a:t>Threats</a:t>
          </a:r>
        </a:p>
      </dgm:t>
    </dgm:pt>
    <dgm:pt modelId="{96C1CB18-811D-544A-A164-E3F685329A6C}" type="parTrans" cxnId="{6AC4B6B6-801B-E746-BAA1-77E48B2DC92E}">
      <dgm:prSet/>
      <dgm:spPr/>
      <dgm:t>
        <a:bodyPr/>
        <a:lstStyle/>
        <a:p>
          <a:endParaRPr lang="en-US"/>
        </a:p>
      </dgm:t>
    </dgm:pt>
    <dgm:pt modelId="{BA7F265A-47E9-424A-BFEB-B4529EF1417A}" type="sibTrans" cxnId="{6AC4B6B6-801B-E746-BAA1-77E48B2DC92E}">
      <dgm:prSet/>
      <dgm:spPr/>
      <dgm:t>
        <a:bodyPr/>
        <a:lstStyle/>
        <a:p>
          <a:endParaRPr lang="en-US"/>
        </a:p>
      </dgm:t>
    </dgm:pt>
    <dgm:pt modelId="{AE548045-C595-0A4F-A72A-5404D014E1FA}" type="pres">
      <dgm:prSet presAssocID="{D792A4AF-E541-DF4C-9A53-55F9EFD4FE04}" presName="linearFlow" presStyleCnt="0">
        <dgm:presLayoutVars>
          <dgm:dir/>
          <dgm:animLvl val="lvl"/>
          <dgm:resizeHandles val="exact"/>
        </dgm:presLayoutVars>
      </dgm:prSet>
      <dgm:spPr/>
    </dgm:pt>
    <dgm:pt modelId="{B9177A4A-B4CC-6B40-972B-3A6E075C0D5F}" type="pres">
      <dgm:prSet presAssocID="{623C4653-7034-9E42-8F26-B1C26B060FA2}" presName="composite" presStyleCnt="0"/>
      <dgm:spPr/>
    </dgm:pt>
    <dgm:pt modelId="{ECAE8E3C-C987-6049-AA37-B82A3909DC0B}" type="pres">
      <dgm:prSet presAssocID="{623C4653-7034-9E42-8F26-B1C26B060FA2}" presName="parentText" presStyleLbl="alignNode1" presStyleIdx="0" presStyleCnt="4">
        <dgm:presLayoutVars>
          <dgm:chMax val="1"/>
          <dgm:bulletEnabled val="1"/>
        </dgm:presLayoutVars>
      </dgm:prSet>
      <dgm:spPr/>
    </dgm:pt>
    <dgm:pt modelId="{501D77C9-CA05-7644-BD69-2AEB761EEC8B}" type="pres">
      <dgm:prSet presAssocID="{623C4653-7034-9E42-8F26-B1C26B060FA2}" presName="descendantText" presStyleLbl="alignAcc1" presStyleIdx="0" presStyleCnt="4">
        <dgm:presLayoutVars>
          <dgm:bulletEnabled val="1"/>
        </dgm:presLayoutVars>
      </dgm:prSet>
      <dgm:spPr/>
    </dgm:pt>
    <dgm:pt modelId="{C3D06BB3-DD54-B343-987D-DA6B5ACF9EF5}" type="pres">
      <dgm:prSet presAssocID="{964305E5-E271-364F-9B23-54C3C368CEB0}" presName="sp" presStyleCnt="0"/>
      <dgm:spPr/>
    </dgm:pt>
    <dgm:pt modelId="{F40B2C07-95E6-1D4D-8F0F-506EF52A1ADD}" type="pres">
      <dgm:prSet presAssocID="{51694C6B-3528-884A-87C0-9EA3F2471ED6}" presName="composite" presStyleCnt="0"/>
      <dgm:spPr/>
    </dgm:pt>
    <dgm:pt modelId="{5A028389-84C1-A746-BC91-FE128A3A2FCD}" type="pres">
      <dgm:prSet presAssocID="{51694C6B-3528-884A-87C0-9EA3F2471ED6}" presName="parentText" presStyleLbl="alignNode1" presStyleIdx="1" presStyleCnt="4">
        <dgm:presLayoutVars>
          <dgm:chMax val="1"/>
          <dgm:bulletEnabled val="1"/>
        </dgm:presLayoutVars>
      </dgm:prSet>
      <dgm:spPr/>
    </dgm:pt>
    <dgm:pt modelId="{46F35B32-4E6C-A34B-B11C-65C9AB80EE41}" type="pres">
      <dgm:prSet presAssocID="{51694C6B-3528-884A-87C0-9EA3F2471ED6}" presName="descendantText" presStyleLbl="alignAcc1" presStyleIdx="1" presStyleCnt="4">
        <dgm:presLayoutVars>
          <dgm:bulletEnabled val="1"/>
        </dgm:presLayoutVars>
      </dgm:prSet>
      <dgm:spPr/>
    </dgm:pt>
    <dgm:pt modelId="{A409CBE7-EAE4-B04E-B8AE-CF97AEE5343E}" type="pres">
      <dgm:prSet presAssocID="{FCB7FCDC-1B64-A141-AAE1-E6C857476C44}" presName="sp" presStyleCnt="0"/>
      <dgm:spPr/>
    </dgm:pt>
    <dgm:pt modelId="{E9C00340-A87A-B042-85B4-20ED3990FDB4}" type="pres">
      <dgm:prSet presAssocID="{F3C25769-E9C0-6749-8A84-7AB9F3A48407}" presName="composite" presStyleCnt="0"/>
      <dgm:spPr/>
    </dgm:pt>
    <dgm:pt modelId="{0D51E431-A3E3-854C-BF02-58B1EF203B4E}" type="pres">
      <dgm:prSet presAssocID="{F3C25769-E9C0-6749-8A84-7AB9F3A48407}" presName="parentText" presStyleLbl="alignNode1" presStyleIdx="2" presStyleCnt="4">
        <dgm:presLayoutVars>
          <dgm:chMax val="1"/>
          <dgm:bulletEnabled val="1"/>
        </dgm:presLayoutVars>
      </dgm:prSet>
      <dgm:spPr/>
    </dgm:pt>
    <dgm:pt modelId="{19DF73F5-94FE-B14F-95D7-EC4C2B3CB6D1}" type="pres">
      <dgm:prSet presAssocID="{F3C25769-E9C0-6749-8A84-7AB9F3A48407}" presName="descendantText" presStyleLbl="alignAcc1" presStyleIdx="2" presStyleCnt="4">
        <dgm:presLayoutVars>
          <dgm:bulletEnabled val="1"/>
        </dgm:presLayoutVars>
      </dgm:prSet>
      <dgm:spPr/>
    </dgm:pt>
    <dgm:pt modelId="{4C1265D2-5A71-1743-9FEE-6B832BA634FE}" type="pres">
      <dgm:prSet presAssocID="{85926057-A91F-414E-833B-482E091A918C}" presName="sp" presStyleCnt="0"/>
      <dgm:spPr/>
    </dgm:pt>
    <dgm:pt modelId="{3F0F5591-287E-2046-8649-9A692761EAC6}" type="pres">
      <dgm:prSet presAssocID="{8C69C980-4E79-0F45-882F-01DC3CECA0F6}" presName="composite" presStyleCnt="0"/>
      <dgm:spPr/>
    </dgm:pt>
    <dgm:pt modelId="{B78FA2F6-8632-234B-90B2-52E319422E0D}" type="pres">
      <dgm:prSet presAssocID="{8C69C980-4E79-0F45-882F-01DC3CECA0F6}" presName="parentText" presStyleLbl="alignNode1" presStyleIdx="3" presStyleCnt="4">
        <dgm:presLayoutVars>
          <dgm:chMax val="1"/>
          <dgm:bulletEnabled val="1"/>
        </dgm:presLayoutVars>
      </dgm:prSet>
      <dgm:spPr/>
    </dgm:pt>
    <dgm:pt modelId="{7DB79770-D01A-4C4E-847E-3EA366BDF724}" type="pres">
      <dgm:prSet presAssocID="{8C69C980-4E79-0F45-882F-01DC3CECA0F6}" presName="descendantText" presStyleLbl="alignAcc1" presStyleIdx="3" presStyleCnt="4">
        <dgm:presLayoutVars>
          <dgm:bulletEnabled val="1"/>
        </dgm:presLayoutVars>
      </dgm:prSet>
      <dgm:spPr/>
    </dgm:pt>
  </dgm:ptLst>
  <dgm:cxnLst>
    <dgm:cxn modelId="{6F68B706-B108-214A-A46E-D5FE1F1C0626}" type="presOf" srcId="{D792A4AF-E541-DF4C-9A53-55F9EFD4FE04}" destId="{AE548045-C595-0A4F-A72A-5404D014E1FA}" srcOrd="0" destOrd="0" presId="urn:microsoft.com/office/officeart/2005/8/layout/chevron2"/>
    <dgm:cxn modelId="{580FCE06-8C93-BB46-9F68-AE138F1AC24D}" type="presOf" srcId="{F2EFB908-8FAC-044F-8B1B-00A776146EB8}" destId="{7DB79770-D01A-4C4E-847E-3EA366BDF724}" srcOrd="0" destOrd="0" presId="urn:microsoft.com/office/officeart/2005/8/layout/chevron2"/>
    <dgm:cxn modelId="{0A4AFD09-619E-454C-8621-E125F16B24A3}" srcId="{F3C25769-E9C0-6749-8A84-7AB9F3A48407}" destId="{AAB3DB48-A354-1C4F-85E7-F831686541FA}" srcOrd="0" destOrd="0" parTransId="{7C166000-EF1F-8B4D-AA1E-DD76D80CEAB0}" sibTransId="{167A4604-7485-094D-BFC2-ECF52B6E52B3}"/>
    <dgm:cxn modelId="{6A8A0111-9BB4-1A43-8676-C83B4E3C3070}" type="presOf" srcId="{51694C6B-3528-884A-87C0-9EA3F2471ED6}" destId="{5A028389-84C1-A746-BC91-FE128A3A2FCD}" srcOrd="0" destOrd="0" presId="urn:microsoft.com/office/officeart/2005/8/layout/chevron2"/>
    <dgm:cxn modelId="{98176E26-9681-1B40-8191-247DDD5A0024}" srcId="{623C4653-7034-9E42-8F26-B1C26B060FA2}" destId="{7B968B24-8054-DA4A-AB5C-38A00C59F3EC}" srcOrd="0" destOrd="0" parTransId="{C950928C-7489-1148-95C5-39B24FAAEF96}" sibTransId="{118DA53A-E10F-8F43-8DB0-5A40BCD72E1D}"/>
    <dgm:cxn modelId="{AC40DB3D-E970-514D-BA9D-37B1C4D4A809}" srcId="{D792A4AF-E541-DF4C-9A53-55F9EFD4FE04}" destId="{623C4653-7034-9E42-8F26-B1C26B060FA2}" srcOrd="0" destOrd="0" parTransId="{F00EBB1E-2CB1-FF48-9022-7D625E5658F9}" sibTransId="{964305E5-E271-364F-9B23-54C3C368CEB0}"/>
    <dgm:cxn modelId="{7D07634C-D493-9243-9194-C4CBE84F65D7}" srcId="{D792A4AF-E541-DF4C-9A53-55F9EFD4FE04}" destId="{51694C6B-3528-884A-87C0-9EA3F2471ED6}" srcOrd="1" destOrd="0" parTransId="{4D0165EA-9A8F-9049-A817-A32F19B73C1B}" sibTransId="{FCB7FCDC-1B64-A141-AAE1-E6C857476C44}"/>
    <dgm:cxn modelId="{C5D96658-289F-EF49-A299-E946CF09E4D2}" type="presOf" srcId="{7B968B24-8054-DA4A-AB5C-38A00C59F3EC}" destId="{501D77C9-CA05-7644-BD69-2AEB761EEC8B}" srcOrd="0" destOrd="0" presId="urn:microsoft.com/office/officeart/2005/8/layout/chevron2"/>
    <dgm:cxn modelId="{AE77B074-9CA4-4048-823C-C905E565DA93}" type="presOf" srcId="{8C69C980-4E79-0F45-882F-01DC3CECA0F6}" destId="{B78FA2F6-8632-234B-90B2-52E319422E0D}" srcOrd="0" destOrd="0" presId="urn:microsoft.com/office/officeart/2005/8/layout/chevron2"/>
    <dgm:cxn modelId="{484F439F-288D-D344-8898-D161887C1C96}" type="presOf" srcId="{623C4653-7034-9E42-8F26-B1C26B060FA2}" destId="{ECAE8E3C-C987-6049-AA37-B82A3909DC0B}" srcOrd="0" destOrd="0" presId="urn:microsoft.com/office/officeart/2005/8/layout/chevron2"/>
    <dgm:cxn modelId="{2F76BEA3-AC79-F749-8AF6-F3B5D11CD8D8}" type="presOf" srcId="{AAB3DB48-A354-1C4F-85E7-F831686541FA}" destId="{19DF73F5-94FE-B14F-95D7-EC4C2B3CB6D1}" srcOrd="0" destOrd="0" presId="urn:microsoft.com/office/officeart/2005/8/layout/chevron2"/>
    <dgm:cxn modelId="{93CCC0A9-3E4D-EA42-B8B7-E85124B9E635}" type="presOf" srcId="{B8C6B388-DB92-4D46-AC1E-05BF8FFB2542}" destId="{46F35B32-4E6C-A34B-B11C-65C9AB80EE41}" srcOrd="0" destOrd="0" presId="urn:microsoft.com/office/officeart/2005/8/layout/chevron2"/>
    <dgm:cxn modelId="{3D80D0A9-AC2F-C14A-94E4-3ED0733364FA}" srcId="{D792A4AF-E541-DF4C-9A53-55F9EFD4FE04}" destId="{8C69C980-4E79-0F45-882F-01DC3CECA0F6}" srcOrd="3" destOrd="0" parTransId="{6FB5CAB0-C963-8244-B437-50231309C1B1}" sibTransId="{EC6A4E77-3539-3D46-9D92-DBB36E3DBD74}"/>
    <dgm:cxn modelId="{AE2B0AAC-DD8A-6B4E-A7C7-A408BE091AC9}" type="presOf" srcId="{F3C25769-E9C0-6749-8A84-7AB9F3A48407}" destId="{0D51E431-A3E3-854C-BF02-58B1EF203B4E}" srcOrd="0" destOrd="0" presId="urn:microsoft.com/office/officeart/2005/8/layout/chevron2"/>
    <dgm:cxn modelId="{6AC4B6B6-801B-E746-BAA1-77E48B2DC92E}" srcId="{8C69C980-4E79-0F45-882F-01DC3CECA0F6}" destId="{F2EFB908-8FAC-044F-8B1B-00A776146EB8}" srcOrd="0" destOrd="0" parTransId="{96C1CB18-811D-544A-A164-E3F685329A6C}" sibTransId="{BA7F265A-47E9-424A-BFEB-B4529EF1417A}"/>
    <dgm:cxn modelId="{14BB48B9-2F10-D347-8DF7-A2C14D2C1916}" srcId="{51694C6B-3528-884A-87C0-9EA3F2471ED6}" destId="{B8C6B388-DB92-4D46-AC1E-05BF8FFB2542}" srcOrd="0" destOrd="0" parTransId="{091E5FEA-5987-DB48-958A-4F7895A4A257}" sibTransId="{97441990-4426-7747-BE8D-E1F92837ADDB}"/>
    <dgm:cxn modelId="{2248C2D7-060B-214C-AC47-BC8F1843789B}" srcId="{D792A4AF-E541-DF4C-9A53-55F9EFD4FE04}" destId="{F3C25769-E9C0-6749-8A84-7AB9F3A48407}" srcOrd="2" destOrd="0" parTransId="{AC6E8C3D-D433-BD48-B1F6-593A4AD20B82}" sibTransId="{85926057-A91F-414E-833B-482E091A918C}"/>
    <dgm:cxn modelId="{3ECC4702-A750-C147-B763-5E516B9A259F}" type="presParOf" srcId="{AE548045-C595-0A4F-A72A-5404D014E1FA}" destId="{B9177A4A-B4CC-6B40-972B-3A6E075C0D5F}" srcOrd="0" destOrd="0" presId="urn:microsoft.com/office/officeart/2005/8/layout/chevron2"/>
    <dgm:cxn modelId="{AFB30786-9EE7-8A4E-BFE8-ABA5E3DC0057}" type="presParOf" srcId="{B9177A4A-B4CC-6B40-972B-3A6E075C0D5F}" destId="{ECAE8E3C-C987-6049-AA37-B82A3909DC0B}" srcOrd="0" destOrd="0" presId="urn:microsoft.com/office/officeart/2005/8/layout/chevron2"/>
    <dgm:cxn modelId="{1D836320-D729-1A4D-9153-59CDECC09521}" type="presParOf" srcId="{B9177A4A-B4CC-6B40-972B-3A6E075C0D5F}" destId="{501D77C9-CA05-7644-BD69-2AEB761EEC8B}" srcOrd="1" destOrd="0" presId="urn:microsoft.com/office/officeart/2005/8/layout/chevron2"/>
    <dgm:cxn modelId="{94151BB9-A929-CC42-9E24-59FBE9D28D58}" type="presParOf" srcId="{AE548045-C595-0A4F-A72A-5404D014E1FA}" destId="{C3D06BB3-DD54-B343-987D-DA6B5ACF9EF5}" srcOrd="1" destOrd="0" presId="urn:microsoft.com/office/officeart/2005/8/layout/chevron2"/>
    <dgm:cxn modelId="{16E6088C-3C31-4F4D-85C5-F58699538E6E}" type="presParOf" srcId="{AE548045-C595-0A4F-A72A-5404D014E1FA}" destId="{F40B2C07-95E6-1D4D-8F0F-506EF52A1ADD}" srcOrd="2" destOrd="0" presId="urn:microsoft.com/office/officeart/2005/8/layout/chevron2"/>
    <dgm:cxn modelId="{EB0FB5EE-CC8C-D747-8C26-5EEB9C0917A4}" type="presParOf" srcId="{F40B2C07-95E6-1D4D-8F0F-506EF52A1ADD}" destId="{5A028389-84C1-A746-BC91-FE128A3A2FCD}" srcOrd="0" destOrd="0" presId="urn:microsoft.com/office/officeart/2005/8/layout/chevron2"/>
    <dgm:cxn modelId="{FC8C6107-4302-6844-9AB0-D70B085E56FE}" type="presParOf" srcId="{F40B2C07-95E6-1D4D-8F0F-506EF52A1ADD}" destId="{46F35B32-4E6C-A34B-B11C-65C9AB80EE41}" srcOrd="1" destOrd="0" presId="urn:microsoft.com/office/officeart/2005/8/layout/chevron2"/>
    <dgm:cxn modelId="{E250E6FE-782C-DC49-8431-99A5F3363AA0}" type="presParOf" srcId="{AE548045-C595-0A4F-A72A-5404D014E1FA}" destId="{A409CBE7-EAE4-B04E-B8AE-CF97AEE5343E}" srcOrd="3" destOrd="0" presId="urn:microsoft.com/office/officeart/2005/8/layout/chevron2"/>
    <dgm:cxn modelId="{26C72AB1-BC7A-D74C-ABAA-FF8F619D9FB1}" type="presParOf" srcId="{AE548045-C595-0A4F-A72A-5404D014E1FA}" destId="{E9C00340-A87A-B042-85B4-20ED3990FDB4}" srcOrd="4" destOrd="0" presId="urn:microsoft.com/office/officeart/2005/8/layout/chevron2"/>
    <dgm:cxn modelId="{E8ED958F-4D2A-704F-A9EC-32FBEACA4DDD}" type="presParOf" srcId="{E9C00340-A87A-B042-85B4-20ED3990FDB4}" destId="{0D51E431-A3E3-854C-BF02-58B1EF203B4E}" srcOrd="0" destOrd="0" presId="urn:microsoft.com/office/officeart/2005/8/layout/chevron2"/>
    <dgm:cxn modelId="{41697E53-D247-684E-8569-36B6C79638C2}" type="presParOf" srcId="{E9C00340-A87A-B042-85B4-20ED3990FDB4}" destId="{19DF73F5-94FE-B14F-95D7-EC4C2B3CB6D1}" srcOrd="1" destOrd="0" presId="urn:microsoft.com/office/officeart/2005/8/layout/chevron2"/>
    <dgm:cxn modelId="{B595F441-8CC2-944E-AE3B-20C0934D243A}" type="presParOf" srcId="{AE548045-C595-0A4F-A72A-5404D014E1FA}" destId="{4C1265D2-5A71-1743-9FEE-6B832BA634FE}" srcOrd="5" destOrd="0" presId="urn:microsoft.com/office/officeart/2005/8/layout/chevron2"/>
    <dgm:cxn modelId="{DFF81450-8547-F24B-83D2-8DFD6AC3A6BF}" type="presParOf" srcId="{AE548045-C595-0A4F-A72A-5404D014E1FA}" destId="{3F0F5591-287E-2046-8649-9A692761EAC6}" srcOrd="6" destOrd="0" presId="urn:microsoft.com/office/officeart/2005/8/layout/chevron2"/>
    <dgm:cxn modelId="{830C284B-E1BF-0E45-AA38-FFAB2AA0B459}" type="presParOf" srcId="{3F0F5591-287E-2046-8649-9A692761EAC6}" destId="{B78FA2F6-8632-234B-90B2-52E319422E0D}" srcOrd="0" destOrd="0" presId="urn:microsoft.com/office/officeart/2005/8/layout/chevron2"/>
    <dgm:cxn modelId="{E3FC674F-48EB-6D46-86C2-C2ED630F0934}" type="presParOf" srcId="{3F0F5591-287E-2046-8649-9A692761EAC6}" destId="{7DB79770-D01A-4C4E-847E-3EA366BDF724}"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F15DF2-9D19-5B49-A89C-24349338BA05}" type="doc">
      <dgm:prSet loTypeId="urn:microsoft.com/office/officeart/2005/8/layout/target3" loCatId="icon" qsTypeId="urn:microsoft.com/office/officeart/2005/8/quickstyle/simple5" qsCatId="simple" csTypeId="urn:microsoft.com/office/officeart/2005/8/colors/accent1_2" csCatId="accent1" phldr="1"/>
      <dgm:spPr/>
      <dgm:t>
        <a:bodyPr/>
        <a:lstStyle/>
        <a:p>
          <a:endParaRPr lang="en-US"/>
        </a:p>
      </dgm:t>
    </dgm:pt>
    <dgm:pt modelId="{6EB08838-B73B-EA4E-B010-1EE00C063B8E}">
      <dgm:prSet/>
      <dgm:spPr/>
      <dgm:t>
        <a:bodyPr/>
        <a:lstStyle/>
        <a:p>
          <a:r>
            <a:rPr lang="en-US" dirty="0"/>
            <a:t>Large Theater Network</a:t>
          </a:r>
        </a:p>
      </dgm:t>
    </dgm:pt>
    <dgm:pt modelId="{6409EBE5-C8BE-A942-A1D5-1EAD44E87FCB}" type="parTrans" cxnId="{10EB71BF-E75F-D641-BD1D-9C0E40E60F7C}">
      <dgm:prSet/>
      <dgm:spPr/>
      <dgm:t>
        <a:bodyPr/>
        <a:lstStyle/>
        <a:p>
          <a:endParaRPr lang="en-US"/>
        </a:p>
      </dgm:t>
    </dgm:pt>
    <dgm:pt modelId="{261077D4-AE26-A94E-B594-156BD9C4AB98}" type="sibTrans" cxnId="{10EB71BF-E75F-D641-BD1D-9C0E40E60F7C}">
      <dgm:prSet/>
      <dgm:spPr/>
      <dgm:t>
        <a:bodyPr/>
        <a:lstStyle/>
        <a:p>
          <a:endParaRPr lang="en-US"/>
        </a:p>
      </dgm:t>
    </dgm:pt>
    <dgm:pt modelId="{D3622F17-1C15-4342-AA59-88183474951B}">
      <dgm:prSet/>
      <dgm:spPr/>
      <dgm:t>
        <a:bodyPr/>
        <a:lstStyle/>
        <a:p>
          <a:r>
            <a:rPr lang="en-US"/>
            <a:t>Innovative Viewing Formats</a:t>
          </a:r>
        </a:p>
      </dgm:t>
    </dgm:pt>
    <dgm:pt modelId="{9059F7C4-5B0F-D24C-AFD1-5657F432B64E}" type="parTrans" cxnId="{F6C5B6B2-1EB7-D142-B2F9-3F84CCD1F0AD}">
      <dgm:prSet/>
      <dgm:spPr/>
      <dgm:t>
        <a:bodyPr/>
        <a:lstStyle/>
        <a:p>
          <a:endParaRPr lang="en-US"/>
        </a:p>
      </dgm:t>
    </dgm:pt>
    <dgm:pt modelId="{32F5A678-D77A-CD46-83A6-0A3CAD02F52F}" type="sibTrans" cxnId="{F6C5B6B2-1EB7-D142-B2F9-3F84CCD1F0AD}">
      <dgm:prSet/>
      <dgm:spPr/>
      <dgm:t>
        <a:bodyPr/>
        <a:lstStyle/>
        <a:p>
          <a:endParaRPr lang="en-US"/>
        </a:p>
      </dgm:t>
    </dgm:pt>
    <dgm:pt modelId="{9D44975C-ACFB-624E-8EC2-4C9A45F3138D}">
      <dgm:prSet/>
      <dgm:spPr/>
      <dgm:t>
        <a:bodyPr/>
        <a:lstStyle/>
        <a:p>
          <a:r>
            <a:rPr lang="en-US"/>
            <a:t>Brand Recognition</a:t>
          </a:r>
        </a:p>
      </dgm:t>
    </dgm:pt>
    <dgm:pt modelId="{B5BC4786-6767-A543-8792-0D67BB64597A}" type="parTrans" cxnId="{8E5AE848-BD9B-3248-836F-B443A7667CBF}">
      <dgm:prSet/>
      <dgm:spPr/>
      <dgm:t>
        <a:bodyPr/>
        <a:lstStyle/>
        <a:p>
          <a:endParaRPr lang="en-US"/>
        </a:p>
      </dgm:t>
    </dgm:pt>
    <dgm:pt modelId="{88F63F24-2E49-6543-9A52-E2E4A0D433F4}" type="sibTrans" cxnId="{8E5AE848-BD9B-3248-836F-B443A7667CBF}">
      <dgm:prSet/>
      <dgm:spPr/>
      <dgm:t>
        <a:bodyPr/>
        <a:lstStyle/>
        <a:p>
          <a:endParaRPr lang="en-US"/>
        </a:p>
      </dgm:t>
    </dgm:pt>
    <dgm:pt modelId="{B6024E4A-1BF7-014B-A16E-117FBDE1E2A7}">
      <dgm:prSet/>
      <dgm:spPr/>
      <dgm:t>
        <a:bodyPr/>
        <a:lstStyle/>
        <a:p>
          <a:r>
            <a:rPr lang="en-US" dirty="0"/>
            <a:t>Alternative Content Offering</a:t>
          </a:r>
        </a:p>
      </dgm:t>
    </dgm:pt>
    <dgm:pt modelId="{E903C76D-6206-FD4C-8F2D-36B22D6FBB49}" type="parTrans" cxnId="{95814778-2D38-3F41-A49A-7EDBC9240FB0}">
      <dgm:prSet/>
      <dgm:spPr/>
      <dgm:t>
        <a:bodyPr/>
        <a:lstStyle/>
        <a:p>
          <a:endParaRPr lang="en-US"/>
        </a:p>
      </dgm:t>
    </dgm:pt>
    <dgm:pt modelId="{67754A1D-5F2E-854A-B6B4-A8C5FA0E456C}" type="sibTrans" cxnId="{95814778-2D38-3F41-A49A-7EDBC9240FB0}">
      <dgm:prSet/>
      <dgm:spPr/>
      <dgm:t>
        <a:bodyPr/>
        <a:lstStyle/>
        <a:p>
          <a:endParaRPr lang="en-US"/>
        </a:p>
      </dgm:t>
    </dgm:pt>
    <dgm:pt modelId="{393113CF-A5BC-474F-9CE7-6B603A029B45}" type="pres">
      <dgm:prSet presAssocID="{2FF15DF2-9D19-5B49-A89C-24349338BA05}" presName="Name0" presStyleCnt="0">
        <dgm:presLayoutVars>
          <dgm:chMax val="7"/>
          <dgm:dir/>
          <dgm:animLvl val="lvl"/>
          <dgm:resizeHandles val="exact"/>
        </dgm:presLayoutVars>
      </dgm:prSet>
      <dgm:spPr/>
    </dgm:pt>
    <dgm:pt modelId="{302C4A08-79E6-C44B-BAC3-589827489845}" type="pres">
      <dgm:prSet presAssocID="{6EB08838-B73B-EA4E-B010-1EE00C063B8E}" presName="circle1" presStyleLbl="node1" presStyleIdx="0" presStyleCnt="4"/>
      <dgm:spPr/>
    </dgm:pt>
    <dgm:pt modelId="{5B405878-BC51-3945-9D68-8F81D22EEDB0}" type="pres">
      <dgm:prSet presAssocID="{6EB08838-B73B-EA4E-B010-1EE00C063B8E}" presName="space" presStyleCnt="0"/>
      <dgm:spPr/>
    </dgm:pt>
    <dgm:pt modelId="{9E522989-6BC5-6447-9049-6ED6F203ECA4}" type="pres">
      <dgm:prSet presAssocID="{6EB08838-B73B-EA4E-B010-1EE00C063B8E}" presName="rect1" presStyleLbl="alignAcc1" presStyleIdx="0" presStyleCnt="4"/>
      <dgm:spPr/>
    </dgm:pt>
    <dgm:pt modelId="{6277F5E9-15FE-B745-8B86-BA840AEB5C75}" type="pres">
      <dgm:prSet presAssocID="{D3622F17-1C15-4342-AA59-88183474951B}" presName="vertSpace2" presStyleLbl="node1" presStyleIdx="0" presStyleCnt="4"/>
      <dgm:spPr/>
    </dgm:pt>
    <dgm:pt modelId="{75CA3926-E2FD-0140-B6AD-E633C12A5972}" type="pres">
      <dgm:prSet presAssocID="{D3622F17-1C15-4342-AA59-88183474951B}" presName="circle2" presStyleLbl="node1" presStyleIdx="1" presStyleCnt="4"/>
      <dgm:spPr/>
    </dgm:pt>
    <dgm:pt modelId="{4E4D3E20-1ACE-EA4F-B57C-419B1C465C3E}" type="pres">
      <dgm:prSet presAssocID="{D3622F17-1C15-4342-AA59-88183474951B}" presName="rect2" presStyleLbl="alignAcc1" presStyleIdx="1" presStyleCnt="4"/>
      <dgm:spPr/>
    </dgm:pt>
    <dgm:pt modelId="{D3E8E01C-4EF5-704E-8B9F-5E999BC2CB4B}" type="pres">
      <dgm:prSet presAssocID="{9D44975C-ACFB-624E-8EC2-4C9A45F3138D}" presName="vertSpace3" presStyleLbl="node1" presStyleIdx="1" presStyleCnt="4"/>
      <dgm:spPr/>
    </dgm:pt>
    <dgm:pt modelId="{FDA207E4-138E-0A42-8CB2-C9AC2DDB5409}" type="pres">
      <dgm:prSet presAssocID="{9D44975C-ACFB-624E-8EC2-4C9A45F3138D}" presName="circle3" presStyleLbl="node1" presStyleIdx="2" presStyleCnt="4"/>
      <dgm:spPr/>
    </dgm:pt>
    <dgm:pt modelId="{323C68F6-B5C7-2840-82F9-4F8AE17AA79A}" type="pres">
      <dgm:prSet presAssocID="{9D44975C-ACFB-624E-8EC2-4C9A45F3138D}" presName="rect3" presStyleLbl="alignAcc1" presStyleIdx="2" presStyleCnt="4"/>
      <dgm:spPr/>
    </dgm:pt>
    <dgm:pt modelId="{C0DD6F71-C9D3-6743-9355-D9B61858BF78}" type="pres">
      <dgm:prSet presAssocID="{B6024E4A-1BF7-014B-A16E-117FBDE1E2A7}" presName="vertSpace4" presStyleLbl="node1" presStyleIdx="2" presStyleCnt="4"/>
      <dgm:spPr/>
    </dgm:pt>
    <dgm:pt modelId="{B98388CE-D4E2-BE42-958B-890209B7584A}" type="pres">
      <dgm:prSet presAssocID="{B6024E4A-1BF7-014B-A16E-117FBDE1E2A7}" presName="circle4" presStyleLbl="node1" presStyleIdx="3" presStyleCnt="4"/>
      <dgm:spPr/>
    </dgm:pt>
    <dgm:pt modelId="{04FFDF84-4C26-174D-ACDE-B56DC35E6C81}" type="pres">
      <dgm:prSet presAssocID="{B6024E4A-1BF7-014B-A16E-117FBDE1E2A7}" presName="rect4" presStyleLbl="alignAcc1" presStyleIdx="3" presStyleCnt="4"/>
      <dgm:spPr/>
    </dgm:pt>
    <dgm:pt modelId="{0508015C-A283-C449-BD87-26E8082F742B}" type="pres">
      <dgm:prSet presAssocID="{6EB08838-B73B-EA4E-B010-1EE00C063B8E}" presName="rect1ParTxNoCh" presStyleLbl="alignAcc1" presStyleIdx="3" presStyleCnt="4">
        <dgm:presLayoutVars>
          <dgm:chMax val="1"/>
          <dgm:bulletEnabled val="1"/>
        </dgm:presLayoutVars>
      </dgm:prSet>
      <dgm:spPr/>
    </dgm:pt>
    <dgm:pt modelId="{E3B74674-463A-8D40-BA93-E7C62E4EFE3C}" type="pres">
      <dgm:prSet presAssocID="{D3622F17-1C15-4342-AA59-88183474951B}" presName="rect2ParTxNoCh" presStyleLbl="alignAcc1" presStyleIdx="3" presStyleCnt="4">
        <dgm:presLayoutVars>
          <dgm:chMax val="1"/>
          <dgm:bulletEnabled val="1"/>
        </dgm:presLayoutVars>
      </dgm:prSet>
      <dgm:spPr/>
    </dgm:pt>
    <dgm:pt modelId="{2D77545B-E2ED-814A-AF66-6AA78D4339AF}" type="pres">
      <dgm:prSet presAssocID="{9D44975C-ACFB-624E-8EC2-4C9A45F3138D}" presName="rect3ParTxNoCh" presStyleLbl="alignAcc1" presStyleIdx="3" presStyleCnt="4">
        <dgm:presLayoutVars>
          <dgm:chMax val="1"/>
          <dgm:bulletEnabled val="1"/>
        </dgm:presLayoutVars>
      </dgm:prSet>
      <dgm:spPr/>
    </dgm:pt>
    <dgm:pt modelId="{1B127699-2036-8A4C-AF22-7C862CCBF546}" type="pres">
      <dgm:prSet presAssocID="{B6024E4A-1BF7-014B-A16E-117FBDE1E2A7}" presName="rect4ParTxNoCh" presStyleLbl="alignAcc1" presStyleIdx="3" presStyleCnt="4">
        <dgm:presLayoutVars>
          <dgm:chMax val="1"/>
          <dgm:bulletEnabled val="1"/>
        </dgm:presLayoutVars>
      </dgm:prSet>
      <dgm:spPr/>
    </dgm:pt>
  </dgm:ptLst>
  <dgm:cxnLst>
    <dgm:cxn modelId="{6FBDA90A-0038-B541-8A91-901DC04B71FD}" type="presOf" srcId="{9D44975C-ACFB-624E-8EC2-4C9A45F3138D}" destId="{2D77545B-E2ED-814A-AF66-6AA78D4339AF}" srcOrd="1" destOrd="0" presId="urn:microsoft.com/office/officeart/2005/8/layout/target3"/>
    <dgm:cxn modelId="{B8D2490B-598B-E94D-B37F-36AF4D8D4DDC}" type="presOf" srcId="{6EB08838-B73B-EA4E-B010-1EE00C063B8E}" destId="{9E522989-6BC5-6447-9049-6ED6F203ECA4}" srcOrd="0" destOrd="0" presId="urn:microsoft.com/office/officeart/2005/8/layout/target3"/>
    <dgm:cxn modelId="{108A0A28-58AA-0144-894E-FC9615606292}" type="presOf" srcId="{2FF15DF2-9D19-5B49-A89C-24349338BA05}" destId="{393113CF-A5BC-474F-9CE7-6B603A029B45}" srcOrd="0" destOrd="0" presId="urn:microsoft.com/office/officeart/2005/8/layout/target3"/>
    <dgm:cxn modelId="{0DE18B2D-56B4-2E48-B0B7-600F0CD47F59}" type="presOf" srcId="{D3622F17-1C15-4342-AA59-88183474951B}" destId="{E3B74674-463A-8D40-BA93-E7C62E4EFE3C}" srcOrd="1" destOrd="0" presId="urn:microsoft.com/office/officeart/2005/8/layout/target3"/>
    <dgm:cxn modelId="{8E5AE848-BD9B-3248-836F-B443A7667CBF}" srcId="{2FF15DF2-9D19-5B49-A89C-24349338BA05}" destId="{9D44975C-ACFB-624E-8EC2-4C9A45F3138D}" srcOrd="2" destOrd="0" parTransId="{B5BC4786-6767-A543-8792-0D67BB64597A}" sibTransId="{88F63F24-2E49-6543-9A52-E2E4A0D433F4}"/>
    <dgm:cxn modelId="{52149B50-7C2C-8543-9C01-4825C5717849}" type="presOf" srcId="{6EB08838-B73B-EA4E-B010-1EE00C063B8E}" destId="{0508015C-A283-C449-BD87-26E8082F742B}" srcOrd="1" destOrd="0" presId="urn:microsoft.com/office/officeart/2005/8/layout/target3"/>
    <dgm:cxn modelId="{95814778-2D38-3F41-A49A-7EDBC9240FB0}" srcId="{2FF15DF2-9D19-5B49-A89C-24349338BA05}" destId="{B6024E4A-1BF7-014B-A16E-117FBDE1E2A7}" srcOrd="3" destOrd="0" parTransId="{E903C76D-6206-FD4C-8F2D-36B22D6FBB49}" sibTransId="{67754A1D-5F2E-854A-B6B4-A8C5FA0E456C}"/>
    <dgm:cxn modelId="{D399CE7E-E85C-4B47-B5DF-D60F7DC801C7}" type="presOf" srcId="{9D44975C-ACFB-624E-8EC2-4C9A45F3138D}" destId="{323C68F6-B5C7-2840-82F9-4F8AE17AA79A}" srcOrd="0" destOrd="0" presId="urn:microsoft.com/office/officeart/2005/8/layout/target3"/>
    <dgm:cxn modelId="{E6C7DD90-99B7-2E45-B7D7-145BEC99BBA1}" type="presOf" srcId="{B6024E4A-1BF7-014B-A16E-117FBDE1E2A7}" destId="{04FFDF84-4C26-174D-ACDE-B56DC35E6C81}" srcOrd="0" destOrd="0" presId="urn:microsoft.com/office/officeart/2005/8/layout/target3"/>
    <dgm:cxn modelId="{F6C5B6B2-1EB7-D142-B2F9-3F84CCD1F0AD}" srcId="{2FF15DF2-9D19-5B49-A89C-24349338BA05}" destId="{D3622F17-1C15-4342-AA59-88183474951B}" srcOrd="1" destOrd="0" parTransId="{9059F7C4-5B0F-D24C-AFD1-5657F432B64E}" sibTransId="{32F5A678-D77A-CD46-83A6-0A3CAD02F52F}"/>
    <dgm:cxn modelId="{10EB71BF-E75F-D641-BD1D-9C0E40E60F7C}" srcId="{2FF15DF2-9D19-5B49-A89C-24349338BA05}" destId="{6EB08838-B73B-EA4E-B010-1EE00C063B8E}" srcOrd="0" destOrd="0" parTransId="{6409EBE5-C8BE-A942-A1D5-1EAD44E87FCB}" sibTransId="{261077D4-AE26-A94E-B594-156BD9C4AB98}"/>
    <dgm:cxn modelId="{EE2732DA-3AA4-ED49-95E6-F43E00FB9131}" type="presOf" srcId="{D3622F17-1C15-4342-AA59-88183474951B}" destId="{4E4D3E20-1ACE-EA4F-B57C-419B1C465C3E}" srcOrd="0" destOrd="0" presId="urn:microsoft.com/office/officeart/2005/8/layout/target3"/>
    <dgm:cxn modelId="{CFAAB0EB-24CE-2449-8A92-0CD816252820}" type="presOf" srcId="{B6024E4A-1BF7-014B-A16E-117FBDE1E2A7}" destId="{1B127699-2036-8A4C-AF22-7C862CCBF546}" srcOrd="1" destOrd="0" presId="urn:microsoft.com/office/officeart/2005/8/layout/target3"/>
    <dgm:cxn modelId="{08E5B589-4893-FD42-B358-BB614CA5A863}" type="presParOf" srcId="{393113CF-A5BC-474F-9CE7-6B603A029B45}" destId="{302C4A08-79E6-C44B-BAC3-589827489845}" srcOrd="0" destOrd="0" presId="urn:microsoft.com/office/officeart/2005/8/layout/target3"/>
    <dgm:cxn modelId="{007BF01D-C5EC-E84B-9F70-59D539352DB2}" type="presParOf" srcId="{393113CF-A5BC-474F-9CE7-6B603A029B45}" destId="{5B405878-BC51-3945-9D68-8F81D22EEDB0}" srcOrd="1" destOrd="0" presId="urn:microsoft.com/office/officeart/2005/8/layout/target3"/>
    <dgm:cxn modelId="{EA47143C-1EEF-CD49-8352-87FA31388DF7}" type="presParOf" srcId="{393113CF-A5BC-474F-9CE7-6B603A029B45}" destId="{9E522989-6BC5-6447-9049-6ED6F203ECA4}" srcOrd="2" destOrd="0" presId="urn:microsoft.com/office/officeart/2005/8/layout/target3"/>
    <dgm:cxn modelId="{6F81B6C4-E873-874F-A622-AF60854C8EB5}" type="presParOf" srcId="{393113CF-A5BC-474F-9CE7-6B603A029B45}" destId="{6277F5E9-15FE-B745-8B86-BA840AEB5C75}" srcOrd="3" destOrd="0" presId="urn:microsoft.com/office/officeart/2005/8/layout/target3"/>
    <dgm:cxn modelId="{E9351C25-6EF4-1A48-A907-7610211DED6F}" type="presParOf" srcId="{393113CF-A5BC-474F-9CE7-6B603A029B45}" destId="{75CA3926-E2FD-0140-B6AD-E633C12A5972}" srcOrd="4" destOrd="0" presId="urn:microsoft.com/office/officeart/2005/8/layout/target3"/>
    <dgm:cxn modelId="{6FEE76BC-FB5C-1142-B40C-AC5E5E8CC2BB}" type="presParOf" srcId="{393113CF-A5BC-474F-9CE7-6B603A029B45}" destId="{4E4D3E20-1ACE-EA4F-B57C-419B1C465C3E}" srcOrd="5" destOrd="0" presId="urn:microsoft.com/office/officeart/2005/8/layout/target3"/>
    <dgm:cxn modelId="{3D7C23D0-9680-5343-87DC-7045E2DAF26F}" type="presParOf" srcId="{393113CF-A5BC-474F-9CE7-6B603A029B45}" destId="{D3E8E01C-4EF5-704E-8B9F-5E999BC2CB4B}" srcOrd="6" destOrd="0" presId="urn:microsoft.com/office/officeart/2005/8/layout/target3"/>
    <dgm:cxn modelId="{4B743DAE-70A3-1B4D-B2EA-4A01329D4A31}" type="presParOf" srcId="{393113CF-A5BC-474F-9CE7-6B603A029B45}" destId="{FDA207E4-138E-0A42-8CB2-C9AC2DDB5409}" srcOrd="7" destOrd="0" presId="urn:microsoft.com/office/officeart/2005/8/layout/target3"/>
    <dgm:cxn modelId="{0D27E770-2C4D-8641-B5A6-353E9AA5C07C}" type="presParOf" srcId="{393113CF-A5BC-474F-9CE7-6B603A029B45}" destId="{323C68F6-B5C7-2840-82F9-4F8AE17AA79A}" srcOrd="8" destOrd="0" presId="urn:microsoft.com/office/officeart/2005/8/layout/target3"/>
    <dgm:cxn modelId="{8DD075AA-243D-1E40-8C42-106403E217E0}" type="presParOf" srcId="{393113CF-A5BC-474F-9CE7-6B603A029B45}" destId="{C0DD6F71-C9D3-6743-9355-D9B61858BF78}" srcOrd="9" destOrd="0" presId="urn:microsoft.com/office/officeart/2005/8/layout/target3"/>
    <dgm:cxn modelId="{64E51E45-0B4F-074C-BA3E-5A484CE5FB15}" type="presParOf" srcId="{393113CF-A5BC-474F-9CE7-6B603A029B45}" destId="{B98388CE-D4E2-BE42-958B-890209B7584A}" srcOrd="10" destOrd="0" presId="urn:microsoft.com/office/officeart/2005/8/layout/target3"/>
    <dgm:cxn modelId="{03D34767-4495-C241-A82C-E0D18DBF88B6}" type="presParOf" srcId="{393113CF-A5BC-474F-9CE7-6B603A029B45}" destId="{04FFDF84-4C26-174D-ACDE-B56DC35E6C81}" srcOrd="11" destOrd="0" presId="urn:microsoft.com/office/officeart/2005/8/layout/target3"/>
    <dgm:cxn modelId="{9C9BCCB2-B1A0-F846-A9B6-3751D2BB5E03}" type="presParOf" srcId="{393113CF-A5BC-474F-9CE7-6B603A029B45}" destId="{0508015C-A283-C449-BD87-26E8082F742B}" srcOrd="12" destOrd="0" presId="urn:microsoft.com/office/officeart/2005/8/layout/target3"/>
    <dgm:cxn modelId="{2752E2AB-F489-F64A-B269-620DAA80516A}" type="presParOf" srcId="{393113CF-A5BC-474F-9CE7-6B603A029B45}" destId="{E3B74674-463A-8D40-BA93-E7C62E4EFE3C}" srcOrd="13" destOrd="0" presId="urn:microsoft.com/office/officeart/2005/8/layout/target3"/>
    <dgm:cxn modelId="{6F22EBDC-A28E-E44C-98DB-838DF614502F}" type="presParOf" srcId="{393113CF-A5BC-474F-9CE7-6B603A029B45}" destId="{2D77545B-E2ED-814A-AF66-6AA78D4339AF}" srcOrd="14" destOrd="0" presId="urn:microsoft.com/office/officeart/2005/8/layout/target3"/>
    <dgm:cxn modelId="{3F2F368F-6239-D142-AFF9-77B54FD48E92}" type="presParOf" srcId="{393113CF-A5BC-474F-9CE7-6B603A029B45}" destId="{1B127699-2036-8A4C-AF22-7C862CCBF546}" srcOrd="15"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47D1F8-98DB-7346-854A-2253A77F7B03}" type="doc">
      <dgm:prSet loTypeId="urn:microsoft.com/office/officeart/2005/8/layout/venn3" loCatId="icon" qsTypeId="urn:microsoft.com/office/officeart/2005/8/quickstyle/simple5" qsCatId="simple" csTypeId="urn:microsoft.com/office/officeart/2005/8/colors/accent1_2" csCatId="accent1"/>
      <dgm:spPr/>
      <dgm:t>
        <a:bodyPr/>
        <a:lstStyle/>
        <a:p>
          <a:endParaRPr lang="en-US"/>
        </a:p>
      </dgm:t>
    </dgm:pt>
    <dgm:pt modelId="{97C1D956-ED20-5340-9F5E-76A55CD48C95}">
      <dgm:prSet/>
      <dgm:spPr/>
      <dgm:t>
        <a:bodyPr/>
        <a:lstStyle/>
        <a:p>
          <a:r>
            <a:rPr lang="en-US"/>
            <a:t>High Debt Levels</a:t>
          </a:r>
        </a:p>
      </dgm:t>
    </dgm:pt>
    <dgm:pt modelId="{E7BFD34E-0F81-8C4E-8084-3DB5D61CD489}" type="parTrans" cxnId="{EAE6FE86-E1B6-E142-B5D5-445EDB07373C}">
      <dgm:prSet/>
      <dgm:spPr/>
      <dgm:t>
        <a:bodyPr/>
        <a:lstStyle/>
        <a:p>
          <a:endParaRPr lang="en-US"/>
        </a:p>
      </dgm:t>
    </dgm:pt>
    <dgm:pt modelId="{7DC818D5-34E6-DD45-9E97-B0AE9B0018A3}" type="sibTrans" cxnId="{EAE6FE86-E1B6-E142-B5D5-445EDB07373C}">
      <dgm:prSet/>
      <dgm:spPr/>
      <dgm:t>
        <a:bodyPr/>
        <a:lstStyle/>
        <a:p>
          <a:endParaRPr lang="en-US"/>
        </a:p>
      </dgm:t>
    </dgm:pt>
    <dgm:pt modelId="{EC33FF20-A0CB-744B-8A51-85A50A932DAB}">
      <dgm:prSet/>
      <dgm:spPr/>
      <dgm:t>
        <a:bodyPr/>
        <a:lstStyle/>
        <a:p>
          <a:r>
            <a:rPr lang="en-US"/>
            <a:t>Dependence on Film Studios</a:t>
          </a:r>
        </a:p>
      </dgm:t>
    </dgm:pt>
    <dgm:pt modelId="{6D984733-D3EC-6A41-8ACF-593C0EFAA7D1}" type="parTrans" cxnId="{A75CD720-4C17-BA47-9584-8BF69A665A0E}">
      <dgm:prSet/>
      <dgm:spPr/>
      <dgm:t>
        <a:bodyPr/>
        <a:lstStyle/>
        <a:p>
          <a:endParaRPr lang="en-US"/>
        </a:p>
      </dgm:t>
    </dgm:pt>
    <dgm:pt modelId="{00E9E3C2-5961-2340-AB66-8541397813E9}" type="sibTrans" cxnId="{A75CD720-4C17-BA47-9584-8BF69A665A0E}">
      <dgm:prSet/>
      <dgm:spPr/>
      <dgm:t>
        <a:bodyPr/>
        <a:lstStyle/>
        <a:p>
          <a:endParaRPr lang="en-US"/>
        </a:p>
      </dgm:t>
    </dgm:pt>
    <dgm:pt modelId="{81B299D6-7C94-0547-97E2-34552A32BA30}">
      <dgm:prSet/>
      <dgm:spPr/>
      <dgm:t>
        <a:bodyPr/>
        <a:lstStyle/>
        <a:p>
          <a:r>
            <a:rPr lang="en-US"/>
            <a:t>Seasonality of Revenue</a:t>
          </a:r>
        </a:p>
      </dgm:t>
    </dgm:pt>
    <dgm:pt modelId="{68879B7F-A6DC-1746-B075-376DC967FA6A}" type="parTrans" cxnId="{8C4C0930-49A3-6F4F-9A28-AAEF85B08DDD}">
      <dgm:prSet/>
      <dgm:spPr/>
      <dgm:t>
        <a:bodyPr/>
        <a:lstStyle/>
        <a:p>
          <a:endParaRPr lang="en-US"/>
        </a:p>
      </dgm:t>
    </dgm:pt>
    <dgm:pt modelId="{D7A79D0E-CA42-3A40-B398-58D6FEF7120E}" type="sibTrans" cxnId="{8C4C0930-49A3-6F4F-9A28-AAEF85B08DDD}">
      <dgm:prSet/>
      <dgm:spPr/>
      <dgm:t>
        <a:bodyPr/>
        <a:lstStyle/>
        <a:p>
          <a:endParaRPr lang="en-US"/>
        </a:p>
      </dgm:t>
    </dgm:pt>
    <dgm:pt modelId="{FF1ED0FB-45EA-D94D-8147-01C237873269}">
      <dgm:prSet/>
      <dgm:spPr/>
      <dgm:t>
        <a:bodyPr/>
        <a:lstStyle/>
        <a:p>
          <a:r>
            <a:rPr lang="en-US"/>
            <a:t>Vulnerability to Economic Shifts</a:t>
          </a:r>
        </a:p>
      </dgm:t>
    </dgm:pt>
    <dgm:pt modelId="{C4B53FF7-53B0-F240-BF3B-C70C584543C0}" type="parTrans" cxnId="{590B7A02-9F1F-7A4C-8AFB-1764D23E8BD8}">
      <dgm:prSet/>
      <dgm:spPr/>
      <dgm:t>
        <a:bodyPr/>
        <a:lstStyle/>
        <a:p>
          <a:endParaRPr lang="en-US"/>
        </a:p>
      </dgm:t>
    </dgm:pt>
    <dgm:pt modelId="{36ECAE2E-2CF8-4743-B3C2-7E4D8A52DD3F}" type="sibTrans" cxnId="{590B7A02-9F1F-7A4C-8AFB-1764D23E8BD8}">
      <dgm:prSet/>
      <dgm:spPr/>
      <dgm:t>
        <a:bodyPr/>
        <a:lstStyle/>
        <a:p>
          <a:endParaRPr lang="en-US"/>
        </a:p>
      </dgm:t>
    </dgm:pt>
    <dgm:pt modelId="{BAE906C7-448A-294F-B206-F23CA0707724}" type="pres">
      <dgm:prSet presAssocID="{C247D1F8-98DB-7346-854A-2253A77F7B03}" presName="Name0" presStyleCnt="0">
        <dgm:presLayoutVars>
          <dgm:dir/>
          <dgm:resizeHandles val="exact"/>
        </dgm:presLayoutVars>
      </dgm:prSet>
      <dgm:spPr/>
    </dgm:pt>
    <dgm:pt modelId="{8D6F330F-E77F-7A4A-A803-339DE78791D8}" type="pres">
      <dgm:prSet presAssocID="{97C1D956-ED20-5340-9F5E-76A55CD48C95}" presName="Name5" presStyleLbl="vennNode1" presStyleIdx="0" presStyleCnt="4">
        <dgm:presLayoutVars>
          <dgm:bulletEnabled val="1"/>
        </dgm:presLayoutVars>
      </dgm:prSet>
      <dgm:spPr/>
    </dgm:pt>
    <dgm:pt modelId="{F4987229-DC8B-EB41-9EC8-7BF802EFDB24}" type="pres">
      <dgm:prSet presAssocID="{7DC818D5-34E6-DD45-9E97-B0AE9B0018A3}" presName="space" presStyleCnt="0"/>
      <dgm:spPr/>
    </dgm:pt>
    <dgm:pt modelId="{7926F11E-7CDD-2740-8AE9-AA1C768015D8}" type="pres">
      <dgm:prSet presAssocID="{EC33FF20-A0CB-744B-8A51-85A50A932DAB}" presName="Name5" presStyleLbl="vennNode1" presStyleIdx="1" presStyleCnt="4">
        <dgm:presLayoutVars>
          <dgm:bulletEnabled val="1"/>
        </dgm:presLayoutVars>
      </dgm:prSet>
      <dgm:spPr/>
    </dgm:pt>
    <dgm:pt modelId="{86BEB547-259F-A347-A177-23947389F4B8}" type="pres">
      <dgm:prSet presAssocID="{00E9E3C2-5961-2340-AB66-8541397813E9}" presName="space" presStyleCnt="0"/>
      <dgm:spPr/>
    </dgm:pt>
    <dgm:pt modelId="{7F855181-6456-5443-81A6-49988CC4E8E2}" type="pres">
      <dgm:prSet presAssocID="{81B299D6-7C94-0547-97E2-34552A32BA30}" presName="Name5" presStyleLbl="vennNode1" presStyleIdx="2" presStyleCnt="4">
        <dgm:presLayoutVars>
          <dgm:bulletEnabled val="1"/>
        </dgm:presLayoutVars>
      </dgm:prSet>
      <dgm:spPr/>
    </dgm:pt>
    <dgm:pt modelId="{EE677C6B-4FCB-8D4A-B4FD-456F70607B89}" type="pres">
      <dgm:prSet presAssocID="{D7A79D0E-CA42-3A40-B398-58D6FEF7120E}" presName="space" presStyleCnt="0"/>
      <dgm:spPr/>
    </dgm:pt>
    <dgm:pt modelId="{A70AC603-EB0A-5244-86DD-9B6E4F9DE74C}" type="pres">
      <dgm:prSet presAssocID="{FF1ED0FB-45EA-D94D-8147-01C237873269}" presName="Name5" presStyleLbl="vennNode1" presStyleIdx="3" presStyleCnt="4">
        <dgm:presLayoutVars>
          <dgm:bulletEnabled val="1"/>
        </dgm:presLayoutVars>
      </dgm:prSet>
      <dgm:spPr/>
    </dgm:pt>
  </dgm:ptLst>
  <dgm:cxnLst>
    <dgm:cxn modelId="{590B7A02-9F1F-7A4C-8AFB-1764D23E8BD8}" srcId="{C247D1F8-98DB-7346-854A-2253A77F7B03}" destId="{FF1ED0FB-45EA-D94D-8147-01C237873269}" srcOrd="3" destOrd="0" parTransId="{C4B53FF7-53B0-F240-BF3B-C70C584543C0}" sibTransId="{36ECAE2E-2CF8-4743-B3C2-7E4D8A52DD3F}"/>
    <dgm:cxn modelId="{A75CD720-4C17-BA47-9584-8BF69A665A0E}" srcId="{C247D1F8-98DB-7346-854A-2253A77F7B03}" destId="{EC33FF20-A0CB-744B-8A51-85A50A932DAB}" srcOrd="1" destOrd="0" parTransId="{6D984733-D3EC-6A41-8ACF-593C0EFAA7D1}" sibTransId="{00E9E3C2-5961-2340-AB66-8541397813E9}"/>
    <dgm:cxn modelId="{7A75762E-B295-564A-91C7-586F42492B78}" type="presOf" srcId="{FF1ED0FB-45EA-D94D-8147-01C237873269}" destId="{A70AC603-EB0A-5244-86DD-9B6E4F9DE74C}" srcOrd="0" destOrd="0" presId="urn:microsoft.com/office/officeart/2005/8/layout/venn3"/>
    <dgm:cxn modelId="{8C4C0930-49A3-6F4F-9A28-AAEF85B08DDD}" srcId="{C247D1F8-98DB-7346-854A-2253A77F7B03}" destId="{81B299D6-7C94-0547-97E2-34552A32BA30}" srcOrd="2" destOrd="0" parTransId="{68879B7F-A6DC-1746-B075-376DC967FA6A}" sibTransId="{D7A79D0E-CA42-3A40-B398-58D6FEF7120E}"/>
    <dgm:cxn modelId="{EAE6FE86-E1B6-E142-B5D5-445EDB07373C}" srcId="{C247D1F8-98DB-7346-854A-2253A77F7B03}" destId="{97C1D956-ED20-5340-9F5E-76A55CD48C95}" srcOrd="0" destOrd="0" parTransId="{E7BFD34E-0F81-8C4E-8084-3DB5D61CD489}" sibTransId="{7DC818D5-34E6-DD45-9E97-B0AE9B0018A3}"/>
    <dgm:cxn modelId="{A21B7B8F-D94C-7241-8751-6FE2C15C26B5}" type="presOf" srcId="{EC33FF20-A0CB-744B-8A51-85A50A932DAB}" destId="{7926F11E-7CDD-2740-8AE9-AA1C768015D8}" srcOrd="0" destOrd="0" presId="urn:microsoft.com/office/officeart/2005/8/layout/venn3"/>
    <dgm:cxn modelId="{9F3B66B1-D4B7-104B-A771-4D0C97BFB909}" type="presOf" srcId="{C247D1F8-98DB-7346-854A-2253A77F7B03}" destId="{BAE906C7-448A-294F-B206-F23CA0707724}" srcOrd="0" destOrd="0" presId="urn:microsoft.com/office/officeart/2005/8/layout/venn3"/>
    <dgm:cxn modelId="{715F8AD2-7E19-074A-9054-23A69C0ED5E8}" type="presOf" srcId="{81B299D6-7C94-0547-97E2-34552A32BA30}" destId="{7F855181-6456-5443-81A6-49988CC4E8E2}" srcOrd="0" destOrd="0" presId="urn:microsoft.com/office/officeart/2005/8/layout/venn3"/>
    <dgm:cxn modelId="{356EACF0-0D78-034E-906B-A5DBE4C2A64F}" type="presOf" srcId="{97C1D956-ED20-5340-9F5E-76A55CD48C95}" destId="{8D6F330F-E77F-7A4A-A803-339DE78791D8}" srcOrd="0" destOrd="0" presId="urn:microsoft.com/office/officeart/2005/8/layout/venn3"/>
    <dgm:cxn modelId="{8CAD0E7B-603A-D24F-B62A-910927E53B9B}" type="presParOf" srcId="{BAE906C7-448A-294F-B206-F23CA0707724}" destId="{8D6F330F-E77F-7A4A-A803-339DE78791D8}" srcOrd="0" destOrd="0" presId="urn:microsoft.com/office/officeart/2005/8/layout/venn3"/>
    <dgm:cxn modelId="{696EBACC-B28D-A341-9E60-8CCF5D468780}" type="presParOf" srcId="{BAE906C7-448A-294F-B206-F23CA0707724}" destId="{F4987229-DC8B-EB41-9EC8-7BF802EFDB24}" srcOrd="1" destOrd="0" presId="urn:microsoft.com/office/officeart/2005/8/layout/venn3"/>
    <dgm:cxn modelId="{B3F76ADA-F402-144D-AB3A-1AE689C4492E}" type="presParOf" srcId="{BAE906C7-448A-294F-B206-F23CA0707724}" destId="{7926F11E-7CDD-2740-8AE9-AA1C768015D8}" srcOrd="2" destOrd="0" presId="urn:microsoft.com/office/officeart/2005/8/layout/venn3"/>
    <dgm:cxn modelId="{F94D120B-BDD4-614F-996D-B038CCD87204}" type="presParOf" srcId="{BAE906C7-448A-294F-B206-F23CA0707724}" destId="{86BEB547-259F-A347-A177-23947389F4B8}" srcOrd="3" destOrd="0" presId="urn:microsoft.com/office/officeart/2005/8/layout/venn3"/>
    <dgm:cxn modelId="{F96F228F-AC81-BE4F-9EDF-6F806EADD2BF}" type="presParOf" srcId="{BAE906C7-448A-294F-B206-F23CA0707724}" destId="{7F855181-6456-5443-81A6-49988CC4E8E2}" srcOrd="4" destOrd="0" presId="urn:microsoft.com/office/officeart/2005/8/layout/venn3"/>
    <dgm:cxn modelId="{76A7B129-F4B0-5340-9CC7-C4E9970AC427}" type="presParOf" srcId="{BAE906C7-448A-294F-B206-F23CA0707724}" destId="{EE677C6B-4FCB-8D4A-B4FD-456F70607B89}" srcOrd="5" destOrd="0" presId="urn:microsoft.com/office/officeart/2005/8/layout/venn3"/>
    <dgm:cxn modelId="{9737E3AB-CD2F-5B40-8B43-09AD57C23685}" type="presParOf" srcId="{BAE906C7-448A-294F-B206-F23CA0707724}" destId="{A70AC603-EB0A-5244-86DD-9B6E4F9DE74C}"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2FF6BB5-874F-AB4B-9054-526BDA52AC4F}" type="doc">
      <dgm:prSet loTypeId="urn:microsoft.com/office/officeart/2005/8/layout/matrix3" loCatId="matrix" qsTypeId="urn:microsoft.com/office/officeart/2005/8/quickstyle/3d2" qsCatId="3D" csTypeId="urn:microsoft.com/office/officeart/2005/8/colors/accent1_2" csCatId="accent1" phldr="1"/>
      <dgm:spPr/>
      <dgm:t>
        <a:bodyPr/>
        <a:lstStyle/>
        <a:p>
          <a:endParaRPr lang="en-US"/>
        </a:p>
      </dgm:t>
    </dgm:pt>
    <dgm:pt modelId="{19B3C45A-D66A-B64A-9FC4-4ABB850AA28B}">
      <dgm:prSet/>
      <dgm:spPr/>
      <dgm:t>
        <a:bodyPr/>
        <a:lstStyle/>
        <a:p>
          <a:r>
            <a:rPr lang="en-US" dirty="0"/>
            <a:t>Technological Advancements</a:t>
          </a:r>
        </a:p>
      </dgm:t>
    </dgm:pt>
    <dgm:pt modelId="{072E40E2-2EA4-F349-93D4-51AC52F955BE}" type="parTrans" cxnId="{B3A79A50-2FFF-F84F-BFAF-B56F80E3DB83}">
      <dgm:prSet/>
      <dgm:spPr/>
      <dgm:t>
        <a:bodyPr/>
        <a:lstStyle/>
        <a:p>
          <a:endParaRPr lang="en-US"/>
        </a:p>
      </dgm:t>
    </dgm:pt>
    <dgm:pt modelId="{DAD67A21-E446-B14A-B60F-C000B961BA1B}" type="sibTrans" cxnId="{B3A79A50-2FFF-F84F-BFAF-B56F80E3DB83}">
      <dgm:prSet/>
      <dgm:spPr/>
      <dgm:t>
        <a:bodyPr/>
        <a:lstStyle/>
        <a:p>
          <a:endParaRPr lang="en-US"/>
        </a:p>
      </dgm:t>
    </dgm:pt>
    <dgm:pt modelId="{71B3016F-D9CD-4349-9657-1BF748B77618}">
      <dgm:prSet/>
      <dgm:spPr/>
      <dgm:t>
        <a:bodyPr/>
        <a:lstStyle/>
        <a:p>
          <a:r>
            <a:rPr lang="en-US" dirty="0"/>
            <a:t>Expansion and Market Penetration</a:t>
          </a:r>
        </a:p>
      </dgm:t>
    </dgm:pt>
    <dgm:pt modelId="{A224B4A7-5FB0-8841-84B5-0A3B3981F0BF}" type="parTrans" cxnId="{8406279B-BEA2-CF46-92A4-D54B2307F137}">
      <dgm:prSet/>
      <dgm:spPr/>
      <dgm:t>
        <a:bodyPr/>
        <a:lstStyle/>
        <a:p>
          <a:endParaRPr lang="en-US"/>
        </a:p>
      </dgm:t>
    </dgm:pt>
    <dgm:pt modelId="{9C215C45-7593-604C-82BB-204E099466F8}" type="sibTrans" cxnId="{8406279B-BEA2-CF46-92A4-D54B2307F137}">
      <dgm:prSet/>
      <dgm:spPr/>
      <dgm:t>
        <a:bodyPr/>
        <a:lstStyle/>
        <a:p>
          <a:endParaRPr lang="en-US"/>
        </a:p>
      </dgm:t>
    </dgm:pt>
    <dgm:pt modelId="{7B4E6E3F-E756-3B4A-9C7A-8F69B4C888E8}">
      <dgm:prSet/>
      <dgm:spPr/>
      <dgm:t>
        <a:bodyPr/>
        <a:lstStyle/>
        <a:p>
          <a:r>
            <a:rPr lang="en-US" dirty="0"/>
            <a:t>Diversification of Revenue Streams</a:t>
          </a:r>
        </a:p>
      </dgm:t>
    </dgm:pt>
    <dgm:pt modelId="{236DA74A-58AC-F94E-943E-229D66BD082B}" type="parTrans" cxnId="{C3F38F46-1573-6147-BDAD-FDD26650C14E}">
      <dgm:prSet/>
      <dgm:spPr/>
      <dgm:t>
        <a:bodyPr/>
        <a:lstStyle/>
        <a:p>
          <a:endParaRPr lang="en-US"/>
        </a:p>
      </dgm:t>
    </dgm:pt>
    <dgm:pt modelId="{0A8C03C3-83C4-1549-8A7C-736F56B26CFC}" type="sibTrans" cxnId="{C3F38F46-1573-6147-BDAD-FDD26650C14E}">
      <dgm:prSet/>
      <dgm:spPr/>
      <dgm:t>
        <a:bodyPr/>
        <a:lstStyle/>
        <a:p>
          <a:endParaRPr lang="en-US"/>
        </a:p>
      </dgm:t>
    </dgm:pt>
    <dgm:pt modelId="{8F35CE27-1B50-324C-BF4D-792D54689625}">
      <dgm:prSet/>
      <dgm:spPr/>
      <dgm:t>
        <a:bodyPr/>
        <a:lstStyle/>
        <a:p>
          <a:r>
            <a:rPr lang="en-US" dirty="0"/>
            <a:t>Enhance Customer Experience</a:t>
          </a:r>
        </a:p>
      </dgm:t>
    </dgm:pt>
    <dgm:pt modelId="{FA8065D1-086F-1B4D-B011-30967CC0BAA7}" type="parTrans" cxnId="{105C75E3-419A-6049-9F60-4017CAC2D498}">
      <dgm:prSet/>
      <dgm:spPr/>
      <dgm:t>
        <a:bodyPr/>
        <a:lstStyle/>
        <a:p>
          <a:endParaRPr lang="en-US"/>
        </a:p>
      </dgm:t>
    </dgm:pt>
    <dgm:pt modelId="{C616B259-1746-CD4B-8875-387B7A425884}" type="sibTrans" cxnId="{105C75E3-419A-6049-9F60-4017CAC2D498}">
      <dgm:prSet/>
      <dgm:spPr/>
      <dgm:t>
        <a:bodyPr/>
        <a:lstStyle/>
        <a:p>
          <a:endParaRPr lang="en-US"/>
        </a:p>
      </dgm:t>
    </dgm:pt>
    <dgm:pt modelId="{7E3F0F4E-D531-B44A-8EB5-576E99060901}" type="pres">
      <dgm:prSet presAssocID="{42FF6BB5-874F-AB4B-9054-526BDA52AC4F}" presName="matrix" presStyleCnt="0">
        <dgm:presLayoutVars>
          <dgm:chMax val="1"/>
          <dgm:dir/>
          <dgm:resizeHandles val="exact"/>
        </dgm:presLayoutVars>
      </dgm:prSet>
      <dgm:spPr/>
    </dgm:pt>
    <dgm:pt modelId="{F09F11E0-4342-FE41-82A2-97E263D13A16}" type="pres">
      <dgm:prSet presAssocID="{42FF6BB5-874F-AB4B-9054-526BDA52AC4F}" presName="diamond" presStyleLbl="bgShp" presStyleIdx="0" presStyleCnt="1"/>
      <dgm:spPr/>
    </dgm:pt>
    <dgm:pt modelId="{64F4E0E8-8044-DA49-A171-0A593865D0C4}" type="pres">
      <dgm:prSet presAssocID="{42FF6BB5-874F-AB4B-9054-526BDA52AC4F}" presName="quad1" presStyleLbl="node1" presStyleIdx="0" presStyleCnt="4">
        <dgm:presLayoutVars>
          <dgm:chMax val="0"/>
          <dgm:chPref val="0"/>
          <dgm:bulletEnabled val="1"/>
        </dgm:presLayoutVars>
      </dgm:prSet>
      <dgm:spPr/>
    </dgm:pt>
    <dgm:pt modelId="{32AB81E4-6365-2D4D-B5D0-12063A1B8D21}" type="pres">
      <dgm:prSet presAssocID="{42FF6BB5-874F-AB4B-9054-526BDA52AC4F}" presName="quad2" presStyleLbl="node1" presStyleIdx="1" presStyleCnt="4">
        <dgm:presLayoutVars>
          <dgm:chMax val="0"/>
          <dgm:chPref val="0"/>
          <dgm:bulletEnabled val="1"/>
        </dgm:presLayoutVars>
      </dgm:prSet>
      <dgm:spPr/>
    </dgm:pt>
    <dgm:pt modelId="{48F21B28-CD9C-B544-830A-E812D761C50E}" type="pres">
      <dgm:prSet presAssocID="{42FF6BB5-874F-AB4B-9054-526BDA52AC4F}" presName="quad3" presStyleLbl="node1" presStyleIdx="2" presStyleCnt="4">
        <dgm:presLayoutVars>
          <dgm:chMax val="0"/>
          <dgm:chPref val="0"/>
          <dgm:bulletEnabled val="1"/>
        </dgm:presLayoutVars>
      </dgm:prSet>
      <dgm:spPr/>
    </dgm:pt>
    <dgm:pt modelId="{FB042916-0DFB-8147-B61D-43594CC1522F}" type="pres">
      <dgm:prSet presAssocID="{42FF6BB5-874F-AB4B-9054-526BDA52AC4F}" presName="quad4" presStyleLbl="node1" presStyleIdx="3" presStyleCnt="4">
        <dgm:presLayoutVars>
          <dgm:chMax val="0"/>
          <dgm:chPref val="0"/>
          <dgm:bulletEnabled val="1"/>
        </dgm:presLayoutVars>
      </dgm:prSet>
      <dgm:spPr/>
    </dgm:pt>
  </dgm:ptLst>
  <dgm:cxnLst>
    <dgm:cxn modelId="{3E536500-E828-904E-8074-42BCA5FA122B}" type="presOf" srcId="{71B3016F-D9CD-4349-9657-1BF748B77618}" destId="{64F4E0E8-8044-DA49-A171-0A593865D0C4}" srcOrd="0" destOrd="0" presId="urn:microsoft.com/office/officeart/2005/8/layout/matrix3"/>
    <dgm:cxn modelId="{CA69F122-DFB5-1B44-8260-55249FA98D52}" type="presOf" srcId="{8F35CE27-1B50-324C-BF4D-792D54689625}" destId="{FB042916-0DFB-8147-B61D-43594CC1522F}" srcOrd="0" destOrd="0" presId="urn:microsoft.com/office/officeart/2005/8/layout/matrix3"/>
    <dgm:cxn modelId="{C3F38F46-1573-6147-BDAD-FDD26650C14E}" srcId="{42FF6BB5-874F-AB4B-9054-526BDA52AC4F}" destId="{7B4E6E3F-E756-3B4A-9C7A-8F69B4C888E8}" srcOrd="1" destOrd="0" parTransId="{236DA74A-58AC-F94E-943E-229D66BD082B}" sibTransId="{0A8C03C3-83C4-1549-8A7C-736F56B26CFC}"/>
    <dgm:cxn modelId="{B3A79A50-2FFF-F84F-BFAF-B56F80E3DB83}" srcId="{42FF6BB5-874F-AB4B-9054-526BDA52AC4F}" destId="{19B3C45A-D66A-B64A-9FC4-4ABB850AA28B}" srcOrd="2" destOrd="0" parTransId="{072E40E2-2EA4-F349-93D4-51AC52F955BE}" sibTransId="{DAD67A21-E446-B14A-B60F-C000B961BA1B}"/>
    <dgm:cxn modelId="{8406279B-BEA2-CF46-92A4-D54B2307F137}" srcId="{42FF6BB5-874F-AB4B-9054-526BDA52AC4F}" destId="{71B3016F-D9CD-4349-9657-1BF748B77618}" srcOrd="0" destOrd="0" parTransId="{A224B4A7-5FB0-8841-84B5-0A3B3981F0BF}" sibTransId="{9C215C45-7593-604C-82BB-204E099466F8}"/>
    <dgm:cxn modelId="{9B13E6B5-714D-0C46-B559-FDD94DA06BD2}" type="presOf" srcId="{19B3C45A-D66A-B64A-9FC4-4ABB850AA28B}" destId="{48F21B28-CD9C-B544-830A-E812D761C50E}" srcOrd="0" destOrd="0" presId="urn:microsoft.com/office/officeart/2005/8/layout/matrix3"/>
    <dgm:cxn modelId="{AC5A78B6-ABE9-E249-8705-9CBAF267B0C6}" type="presOf" srcId="{7B4E6E3F-E756-3B4A-9C7A-8F69B4C888E8}" destId="{32AB81E4-6365-2D4D-B5D0-12063A1B8D21}" srcOrd="0" destOrd="0" presId="urn:microsoft.com/office/officeart/2005/8/layout/matrix3"/>
    <dgm:cxn modelId="{105C75E3-419A-6049-9F60-4017CAC2D498}" srcId="{42FF6BB5-874F-AB4B-9054-526BDA52AC4F}" destId="{8F35CE27-1B50-324C-BF4D-792D54689625}" srcOrd="3" destOrd="0" parTransId="{FA8065D1-086F-1B4D-B011-30967CC0BAA7}" sibTransId="{C616B259-1746-CD4B-8875-387B7A425884}"/>
    <dgm:cxn modelId="{89FFA8E6-1410-1E42-82AF-5D47DDB88783}" type="presOf" srcId="{42FF6BB5-874F-AB4B-9054-526BDA52AC4F}" destId="{7E3F0F4E-D531-B44A-8EB5-576E99060901}" srcOrd="0" destOrd="0" presId="urn:microsoft.com/office/officeart/2005/8/layout/matrix3"/>
    <dgm:cxn modelId="{55815735-677E-E749-888B-E1B97001817C}" type="presParOf" srcId="{7E3F0F4E-D531-B44A-8EB5-576E99060901}" destId="{F09F11E0-4342-FE41-82A2-97E263D13A16}" srcOrd="0" destOrd="0" presId="urn:microsoft.com/office/officeart/2005/8/layout/matrix3"/>
    <dgm:cxn modelId="{271875AB-7117-6F49-ADCB-F55561EE2C4C}" type="presParOf" srcId="{7E3F0F4E-D531-B44A-8EB5-576E99060901}" destId="{64F4E0E8-8044-DA49-A171-0A593865D0C4}" srcOrd="1" destOrd="0" presId="urn:microsoft.com/office/officeart/2005/8/layout/matrix3"/>
    <dgm:cxn modelId="{D163510B-1857-AA4A-BC40-0E5DF2B57FCE}" type="presParOf" srcId="{7E3F0F4E-D531-B44A-8EB5-576E99060901}" destId="{32AB81E4-6365-2D4D-B5D0-12063A1B8D21}" srcOrd="2" destOrd="0" presId="urn:microsoft.com/office/officeart/2005/8/layout/matrix3"/>
    <dgm:cxn modelId="{B1285198-A162-1E49-A5F6-5434E100CB4A}" type="presParOf" srcId="{7E3F0F4E-D531-B44A-8EB5-576E99060901}" destId="{48F21B28-CD9C-B544-830A-E812D761C50E}" srcOrd="3" destOrd="0" presId="urn:microsoft.com/office/officeart/2005/8/layout/matrix3"/>
    <dgm:cxn modelId="{C78CC4B8-3CEB-A642-999B-174F4419FCE9}" type="presParOf" srcId="{7E3F0F4E-D531-B44A-8EB5-576E99060901}" destId="{FB042916-0DFB-8147-B61D-43594CC1522F}"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27E54F2-5371-0644-8525-C401F616ABF4}" type="doc">
      <dgm:prSet loTypeId="urn:microsoft.com/office/officeart/2005/8/layout/lProcess3" loCatId="icon" qsTypeId="urn:microsoft.com/office/officeart/2005/8/quickstyle/3d2" qsCatId="3D" csTypeId="urn:microsoft.com/office/officeart/2005/8/colors/accent1_2" csCatId="accent1" phldr="1"/>
      <dgm:spPr/>
      <dgm:t>
        <a:bodyPr/>
        <a:lstStyle/>
        <a:p>
          <a:endParaRPr lang="en-US"/>
        </a:p>
      </dgm:t>
    </dgm:pt>
    <dgm:pt modelId="{86B7A77A-B572-104E-9AAE-11D351C84101}">
      <dgm:prSet custT="1"/>
      <dgm:spPr/>
      <dgm:t>
        <a:bodyPr/>
        <a:lstStyle/>
        <a:p>
          <a:pPr algn="l"/>
          <a:r>
            <a:rPr lang="en-US" sz="2000" b="1" dirty="0"/>
            <a:t>     P</a:t>
          </a:r>
          <a:r>
            <a:rPr lang="en-US" sz="1800" b="0" dirty="0"/>
            <a:t>olitical</a:t>
          </a:r>
        </a:p>
      </dgm:t>
    </dgm:pt>
    <dgm:pt modelId="{BCC6C2BA-C580-BF41-9EBD-3E4CE17C9832}" type="parTrans" cxnId="{4E0BC5A9-2DC2-6940-8CF7-5E7779260469}">
      <dgm:prSet/>
      <dgm:spPr/>
      <dgm:t>
        <a:bodyPr/>
        <a:lstStyle/>
        <a:p>
          <a:endParaRPr lang="en-US"/>
        </a:p>
      </dgm:t>
    </dgm:pt>
    <dgm:pt modelId="{7C3F7C66-EF8B-734D-9B88-DC1595AC4DEB}" type="sibTrans" cxnId="{4E0BC5A9-2DC2-6940-8CF7-5E7779260469}">
      <dgm:prSet/>
      <dgm:spPr/>
      <dgm:t>
        <a:bodyPr/>
        <a:lstStyle/>
        <a:p>
          <a:endParaRPr lang="en-US"/>
        </a:p>
      </dgm:t>
    </dgm:pt>
    <dgm:pt modelId="{FA5A8837-D21D-2945-93FD-C99D0C494532}">
      <dgm:prSet custT="1"/>
      <dgm:spPr/>
      <dgm:t>
        <a:bodyPr/>
        <a:lstStyle/>
        <a:p>
          <a:pPr algn="l"/>
          <a:r>
            <a:rPr lang="en-US" sz="2000" b="1" dirty="0"/>
            <a:t>     E</a:t>
          </a:r>
          <a:r>
            <a:rPr lang="en-US" sz="1800" dirty="0"/>
            <a:t>conomic</a:t>
          </a:r>
        </a:p>
      </dgm:t>
    </dgm:pt>
    <dgm:pt modelId="{8FA516E5-7A2F-7C44-857E-1661E21E9F9D}" type="parTrans" cxnId="{0A959E30-1124-CE45-A226-486157B64F83}">
      <dgm:prSet/>
      <dgm:spPr/>
      <dgm:t>
        <a:bodyPr/>
        <a:lstStyle/>
        <a:p>
          <a:endParaRPr lang="en-US"/>
        </a:p>
      </dgm:t>
    </dgm:pt>
    <dgm:pt modelId="{D6BC8757-AE76-8048-99FC-2D57CA33A1AE}" type="sibTrans" cxnId="{0A959E30-1124-CE45-A226-486157B64F83}">
      <dgm:prSet/>
      <dgm:spPr/>
      <dgm:t>
        <a:bodyPr/>
        <a:lstStyle/>
        <a:p>
          <a:endParaRPr lang="en-US"/>
        </a:p>
      </dgm:t>
    </dgm:pt>
    <dgm:pt modelId="{E54DBCCD-251D-6048-A728-537E2B4816E2}">
      <dgm:prSet custT="1"/>
      <dgm:spPr/>
      <dgm:t>
        <a:bodyPr/>
        <a:lstStyle/>
        <a:p>
          <a:pPr algn="l"/>
          <a:r>
            <a:rPr lang="en-US" sz="2000" b="1" dirty="0"/>
            <a:t>     S</a:t>
          </a:r>
          <a:r>
            <a:rPr lang="en-US" sz="1800" dirty="0"/>
            <a:t>ociocultural</a:t>
          </a:r>
        </a:p>
      </dgm:t>
    </dgm:pt>
    <dgm:pt modelId="{406AE58A-0273-494D-96C4-2ED22FEA72C1}" type="parTrans" cxnId="{CD3FAC11-7F7F-2849-8254-36593CEA949D}">
      <dgm:prSet/>
      <dgm:spPr/>
      <dgm:t>
        <a:bodyPr/>
        <a:lstStyle/>
        <a:p>
          <a:endParaRPr lang="en-US"/>
        </a:p>
      </dgm:t>
    </dgm:pt>
    <dgm:pt modelId="{007E7527-A9F6-D34C-BA06-3D6921538235}" type="sibTrans" cxnId="{CD3FAC11-7F7F-2849-8254-36593CEA949D}">
      <dgm:prSet/>
      <dgm:spPr/>
      <dgm:t>
        <a:bodyPr/>
        <a:lstStyle/>
        <a:p>
          <a:endParaRPr lang="en-US"/>
        </a:p>
      </dgm:t>
    </dgm:pt>
    <dgm:pt modelId="{2B7D8151-495F-DA49-9C74-7013C5FB3696}">
      <dgm:prSet custT="1"/>
      <dgm:spPr/>
      <dgm:t>
        <a:bodyPr/>
        <a:lstStyle/>
        <a:p>
          <a:pPr algn="l"/>
          <a:r>
            <a:rPr lang="en-US" sz="2000" b="1" dirty="0"/>
            <a:t>     T</a:t>
          </a:r>
          <a:r>
            <a:rPr lang="en-US" sz="1800" dirty="0"/>
            <a:t>echnological</a:t>
          </a:r>
        </a:p>
      </dgm:t>
    </dgm:pt>
    <dgm:pt modelId="{BB508AC5-D76F-A64C-9B70-80B9B3D7E0CF}" type="parTrans" cxnId="{C17CEFFA-899B-CF48-BEE8-70ACB8298313}">
      <dgm:prSet/>
      <dgm:spPr/>
      <dgm:t>
        <a:bodyPr/>
        <a:lstStyle/>
        <a:p>
          <a:endParaRPr lang="en-US"/>
        </a:p>
      </dgm:t>
    </dgm:pt>
    <dgm:pt modelId="{45E43B54-85DF-AF49-91E5-BA2661B30374}" type="sibTrans" cxnId="{C17CEFFA-899B-CF48-BEE8-70ACB8298313}">
      <dgm:prSet/>
      <dgm:spPr/>
      <dgm:t>
        <a:bodyPr/>
        <a:lstStyle/>
        <a:p>
          <a:endParaRPr lang="en-US"/>
        </a:p>
      </dgm:t>
    </dgm:pt>
    <dgm:pt modelId="{E5CE344D-DDA3-ED4E-B50F-3CB8EC19096B}">
      <dgm:prSet custT="1"/>
      <dgm:spPr/>
      <dgm:t>
        <a:bodyPr/>
        <a:lstStyle/>
        <a:p>
          <a:pPr algn="l"/>
          <a:r>
            <a:rPr lang="en-US" sz="2000" b="1" dirty="0"/>
            <a:t>     E</a:t>
          </a:r>
          <a:r>
            <a:rPr lang="en-US" sz="1800" dirty="0"/>
            <a:t>nvironmental</a:t>
          </a:r>
        </a:p>
      </dgm:t>
    </dgm:pt>
    <dgm:pt modelId="{69C5F0B6-36D7-6A4D-9140-BB7028A9EE9B}" type="parTrans" cxnId="{BB8023B1-BEE8-B946-8468-A740FE79F837}">
      <dgm:prSet/>
      <dgm:spPr/>
      <dgm:t>
        <a:bodyPr/>
        <a:lstStyle/>
        <a:p>
          <a:endParaRPr lang="en-US"/>
        </a:p>
      </dgm:t>
    </dgm:pt>
    <dgm:pt modelId="{96A0C226-2529-BD4C-9474-D50C01FAD0E0}" type="sibTrans" cxnId="{BB8023B1-BEE8-B946-8468-A740FE79F837}">
      <dgm:prSet/>
      <dgm:spPr/>
      <dgm:t>
        <a:bodyPr/>
        <a:lstStyle/>
        <a:p>
          <a:endParaRPr lang="en-US"/>
        </a:p>
      </dgm:t>
    </dgm:pt>
    <dgm:pt modelId="{E8FF6B77-A17E-CA4B-AC1D-31A51B8F409E}">
      <dgm:prSet custT="1"/>
      <dgm:spPr/>
      <dgm:t>
        <a:bodyPr/>
        <a:lstStyle/>
        <a:p>
          <a:pPr algn="l"/>
          <a:r>
            <a:rPr lang="en-US" sz="2000" dirty="0"/>
            <a:t>     </a:t>
          </a:r>
          <a:r>
            <a:rPr lang="en-US" sz="2000" b="1" dirty="0"/>
            <a:t>L</a:t>
          </a:r>
          <a:r>
            <a:rPr lang="en-US" sz="1800" dirty="0"/>
            <a:t>egal</a:t>
          </a:r>
        </a:p>
      </dgm:t>
    </dgm:pt>
    <dgm:pt modelId="{0B89802E-6279-0A40-84D3-1CF88A7BD990}" type="parTrans" cxnId="{5AAD34BF-D341-FF40-BFE0-6484665AB04C}">
      <dgm:prSet/>
      <dgm:spPr/>
      <dgm:t>
        <a:bodyPr/>
        <a:lstStyle/>
        <a:p>
          <a:endParaRPr lang="en-US"/>
        </a:p>
      </dgm:t>
    </dgm:pt>
    <dgm:pt modelId="{5755D6C7-008B-8D4A-A306-7DB2FC41E062}" type="sibTrans" cxnId="{5AAD34BF-D341-FF40-BFE0-6484665AB04C}">
      <dgm:prSet/>
      <dgm:spPr/>
      <dgm:t>
        <a:bodyPr/>
        <a:lstStyle/>
        <a:p>
          <a:endParaRPr lang="en-US"/>
        </a:p>
      </dgm:t>
    </dgm:pt>
    <dgm:pt modelId="{6102385D-064C-0344-B0FF-51C220ECEC3E}">
      <dgm:prSet/>
      <dgm:spPr/>
      <dgm:t>
        <a:bodyPr/>
        <a:lstStyle/>
        <a:p>
          <a:r>
            <a:rPr lang="en-US" dirty="0"/>
            <a:t>Government shutdowns during pandemic</a:t>
          </a:r>
        </a:p>
      </dgm:t>
    </dgm:pt>
    <dgm:pt modelId="{CA9C7AC6-0CF7-B74A-BDAA-E2F1210B065E}" type="parTrans" cxnId="{A6A558D6-2883-9243-986C-CD20FB3EAC7D}">
      <dgm:prSet/>
      <dgm:spPr/>
      <dgm:t>
        <a:bodyPr/>
        <a:lstStyle/>
        <a:p>
          <a:endParaRPr lang="en-US"/>
        </a:p>
      </dgm:t>
    </dgm:pt>
    <dgm:pt modelId="{1FB84AB4-2883-2944-B4EB-6E8921C70CB0}" type="sibTrans" cxnId="{A6A558D6-2883-9243-986C-CD20FB3EAC7D}">
      <dgm:prSet/>
      <dgm:spPr/>
      <dgm:t>
        <a:bodyPr/>
        <a:lstStyle/>
        <a:p>
          <a:endParaRPr lang="en-US"/>
        </a:p>
      </dgm:t>
    </dgm:pt>
    <dgm:pt modelId="{2F874CEF-CDB5-4040-8156-120FF5749C48}">
      <dgm:prSet/>
      <dgm:spPr/>
      <dgm:t>
        <a:bodyPr/>
        <a:lstStyle/>
        <a:p>
          <a:r>
            <a:rPr lang="en-US" dirty="0"/>
            <a:t>SAG-AFTRA strikes</a:t>
          </a:r>
        </a:p>
      </dgm:t>
    </dgm:pt>
    <dgm:pt modelId="{3EC6682E-5BFA-D244-B1B1-6755F7840AE6}" type="parTrans" cxnId="{169DC4A2-52B1-4041-88E8-3B9C23AD236B}">
      <dgm:prSet/>
      <dgm:spPr/>
      <dgm:t>
        <a:bodyPr/>
        <a:lstStyle/>
        <a:p>
          <a:endParaRPr lang="en-US"/>
        </a:p>
      </dgm:t>
    </dgm:pt>
    <dgm:pt modelId="{1C4C2D4D-78B7-EB4E-8969-1B40501E0C1A}" type="sibTrans" cxnId="{169DC4A2-52B1-4041-88E8-3B9C23AD236B}">
      <dgm:prSet/>
      <dgm:spPr/>
      <dgm:t>
        <a:bodyPr/>
        <a:lstStyle/>
        <a:p>
          <a:endParaRPr lang="en-US"/>
        </a:p>
      </dgm:t>
    </dgm:pt>
    <dgm:pt modelId="{BE983B7D-4D25-2142-8AD4-1CFDAAC2B49E}">
      <dgm:prSet/>
      <dgm:spPr/>
      <dgm:t>
        <a:bodyPr/>
        <a:lstStyle/>
        <a:p>
          <a:r>
            <a:rPr lang="en-US" dirty="0"/>
            <a:t>Economy recovering</a:t>
          </a:r>
        </a:p>
      </dgm:t>
    </dgm:pt>
    <dgm:pt modelId="{93AF527C-C244-1141-920B-229C114D07F5}" type="parTrans" cxnId="{A2DA5378-7112-B14E-B0EB-DC230F66E0A9}">
      <dgm:prSet/>
      <dgm:spPr/>
      <dgm:t>
        <a:bodyPr/>
        <a:lstStyle/>
        <a:p>
          <a:endParaRPr lang="en-US"/>
        </a:p>
      </dgm:t>
    </dgm:pt>
    <dgm:pt modelId="{02B7223F-4555-8044-9229-E2FB5126FB84}" type="sibTrans" cxnId="{A2DA5378-7112-B14E-B0EB-DC230F66E0A9}">
      <dgm:prSet/>
      <dgm:spPr/>
      <dgm:t>
        <a:bodyPr/>
        <a:lstStyle/>
        <a:p>
          <a:endParaRPr lang="en-US"/>
        </a:p>
      </dgm:t>
    </dgm:pt>
    <dgm:pt modelId="{79505CB8-6683-F243-8367-5FC9234C572D}">
      <dgm:prSet/>
      <dgm:spPr/>
      <dgm:t>
        <a:bodyPr/>
        <a:lstStyle/>
        <a:p>
          <a:r>
            <a:rPr lang="en-US" dirty="0"/>
            <a:t>Inflation and Interest rates</a:t>
          </a:r>
        </a:p>
      </dgm:t>
    </dgm:pt>
    <dgm:pt modelId="{E4178F12-4BBC-9449-9E92-FC46BD9E9707}" type="parTrans" cxnId="{89CB3BCD-509D-B34A-A0CF-C0DF7914273B}">
      <dgm:prSet/>
      <dgm:spPr/>
      <dgm:t>
        <a:bodyPr/>
        <a:lstStyle/>
        <a:p>
          <a:endParaRPr lang="en-US"/>
        </a:p>
      </dgm:t>
    </dgm:pt>
    <dgm:pt modelId="{AF0656F7-472D-4440-94E4-7BC883CE13A4}" type="sibTrans" cxnId="{89CB3BCD-509D-B34A-A0CF-C0DF7914273B}">
      <dgm:prSet/>
      <dgm:spPr/>
      <dgm:t>
        <a:bodyPr/>
        <a:lstStyle/>
        <a:p>
          <a:endParaRPr lang="en-US"/>
        </a:p>
      </dgm:t>
    </dgm:pt>
    <dgm:pt modelId="{8C0A0D7C-3519-0048-8078-6D6E96376784}">
      <dgm:prSet/>
      <dgm:spPr/>
      <dgm:t>
        <a:bodyPr/>
        <a:lstStyle/>
        <a:p>
          <a:r>
            <a:rPr lang="en-US" dirty="0"/>
            <a:t>Changing consumer preferences</a:t>
          </a:r>
        </a:p>
      </dgm:t>
    </dgm:pt>
    <dgm:pt modelId="{07F44E74-E33D-5146-9C56-F7F49928FDA0}" type="parTrans" cxnId="{6C07BCEB-E94D-4C47-8AC6-B8C05022D612}">
      <dgm:prSet/>
      <dgm:spPr/>
      <dgm:t>
        <a:bodyPr/>
        <a:lstStyle/>
        <a:p>
          <a:endParaRPr lang="en-US"/>
        </a:p>
      </dgm:t>
    </dgm:pt>
    <dgm:pt modelId="{0F82C99F-1828-CA4E-84DF-C8AA5B77D4DC}" type="sibTrans" cxnId="{6C07BCEB-E94D-4C47-8AC6-B8C05022D612}">
      <dgm:prSet/>
      <dgm:spPr/>
      <dgm:t>
        <a:bodyPr/>
        <a:lstStyle/>
        <a:p>
          <a:endParaRPr lang="en-US"/>
        </a:p>
      </dgm:t>
    </dgm:pt>
    <dgm:pt modelId="{A748B7C3-6610-824D-BAE6-9FAFB3F25CA7}">
      <dgm:prSet/>
      <dgm:spPr/>
      <dgm:t>
        <a:bodyPr/>
        <a:lstStyle/>
        <a:p>
          <a:r>
            <a:rPr lang="en-US" dirty="0"/>
            <a:t>Content diversification</a:t>
          </a:r>
        </a:p>
      </dgm:t>
    </dgm:pt>
    <dgm:pt modelId="{DD35ABA0-4F60-A54E-864A-5705E807346E}" type="parTrans" cxnId="{CCD232D3-84B0-BC46-ABAD-6DB9D7FC991F}">
      <dgm:prSet/>
      <dgm:spPr/>
      <dgm:t>
        <a:bodyPr/>
        <a:lstStyle/>
        <a:p>
          <a:endParaRPr lang="en-US"/>
        </a:p>
      </dgm:t>
    </dgm:pt>
    <dgm:pt modelId="{7A0BB6BC-E0BC-844B-B50E-BC1253D95F59}" type="sibTrans" cxnId="{CCD232D3-84B0-BC46-ABAD-6DB9D7FC991F}">
      <dgm:prSet/>
      <dgm:spPr/>
      <dgm:t>
        <a:bodyPr/>
        <a:lstStyle/>
        <a:p>
          <a:endParaRPr lang="en-US"/>
        </a:p>
      </dgm:t>
    </dgm:pt>
    <dgm:pt modelId="{D2122A75-4997-5D46-80EF-8C9DC5DCE529}">
      <dgm:prSet/>
      <dgm:spPr/>
      <dgm:t>
        <a:bodyPr/>
        <a:lstStyle/>
        <a:p>
          <a:r>
            <a:rPr lang="en-US" dirty="0"/>
            <a:t>Projection and Sound</a:t>
          </a:r>
        </a:p>
      </dgm:t>
    </dgm:pt>
    <dgm:pt modelId="{3D865650-773F-9D44-9286-1E2EBA7A6238}" type="parTrans" cxnId="{DCF7BDDE-FABA-024B-A180-B5934328A5E8}">
      <dgm:prSet/>
      <dgm:spPr/>
      <dgm:t>
        <a:bodyPr/>
        <a:lstStyle/>
        <a:p>
          <a:endParaRPr lang="en-US"/>
        </a:p>
      </dgm:t>
    </dgm:pt>
    <dgm:pt modelId="{3C38B4B4-B832-9F4F-A09A-E8807D6CC5A4}" type="sibTrans" cxnId="{DCF7BDDE-FABA-024B-A180-B5934328A5E8}">
      <dgm:prSet/>
      <dgm:spPr/>
      <dgm:t>
        <a:bodyPr/>
        <a:lstStyle/>
        <a:p>
          <a:endParaRPr lang="en-US"/>
        </a:p>
      </dgm:t>
    </dgm:pt>
    <dgm:pt modelId="{0F913FC9-ED0E-AC4F-8C18-9EB042FEE04A}">
      <dgm:prSet/>
      <dgm:spPr/>
      <dgm:t>
        <a:bodyPr/>
        <a:lstStyle/>
        <a:p>
          <a:r>
            <a:rPr lang="en-US" dirty="0"/>
            <a:t>Mobile Ticketing</a:t>
          </a:r>
        </a:p>
      </dgm:t>
    </dgm:pt>
    <dgm:pt modelId="{65FE5F80-ED14-D547-8789-3C5B13D0F6DF}" type="parTrans" cxnId="{95174FDB-4D9C-1048-9BF9-5D47AF06EE1D}">
      <dgm:prSet/>
      <dgm:spPr/>
      <dgm:t>
        <a:bodyPr/>
        <a:lstStyle/>
        <a:p>
          <a:endParaRPr lang="en-US"/>
        </a:p>
      </dgm:t>
    </dgm:pt>
    <dgm:pt modelId="{8C85CD0A-8FD1-7A40-9AD7-A4B1530A73FD}" type="sibTrans" cxnId="{95174FDB-4D9C-1048-9BF9-5D47AF06EE1D}">
      <dgm:prSet/>
      <dgm:spPr/>
      <dgm:t>
        <a:bodyPr/>
        <a:lstStyle/>
        <a:p>
          <a:endParaRPr lang="en-US"/>
        </a:p>
      </dgm:t>
    </dgm:pt>
    <dgm:pt modelId="{F5008A23-7978-3E4B-83EB-ED8336EEA9B7}">
      <dgm:prSet/>
      <dgm:spPr/>
      <dgm:t>
        <a:bodyPr/>
        <a:lstStyle/>
        <a:p>
          <a:r>
            <a:rPr lang="en-US" dirty="0"/>
            <a:t>Climate impact</a:t>
          </a:r>
        </a:p>
      </dgm:t>
    </dgm:pt>
    <dgm:pt modelId="{FB2C2DF4-1C38-FE44-B253-1FC4F0AA7701}" type="parTrans" cxnId="{8E0FEFC1-88B2-9E4F-AB1F-3EDB6BA728A4}">
      <dgm:prSet/>
      <dgm:spPr/>
      <dgm:t>
        <a:bodyPr/>
        <a:lstStyle/>
        <a:p>
          <a:endParaRPr lang="en-US"/>
        </a:p>
      </dgm:t>
    </dgm:pt>
    <dgm:pt modelId="{AC874C70-767D-E949-95AA-6024952A1715}" type="sibTrans" cxnId="{8E0FEFC1-88B2-9E4F-AB1F-3EDB6BA728A4}">
      <dgm:prSet/>
      <dgm:spPr/>
      <dgm:t>
        <a:bodyPr/>
        <a:lstStyle/>
        <a:p>
          <a:endParaRPr lang="en-US"/>
        </a:p>
      </dgm:t>
    </dgm:pt>
    <dgm:pt modelId="{652064C4-A059-3D4E-9BB1-647C4794E33C}">
      <dgm:prSet/>
      <dgm:spPr/>
      <dgm:t>
        <a:bodyPr/>
        <a:lstStyle/>
        <a:p>
          <a:r>
            <a:rPr lang="en-US" dirty="0"/>
            <a:t>Recycling</a:t>
          </a:r>
        </a:p>
      </dgm:t>
    </dgm:pt>
    <dgm:pt modelId="{F5805E46-3EDA-B34F-95EA-AF4F2D16599C}" type="parTrans" cxnId="{50CC5F00-16E3-B64E-9A07-CD476EF9A1B6}">
      <dgm:prSet/>
      <dgm:spPr/>
      <dgm:t>
        <a:bodyPr/>
        <a:lstStyle/>
        <a:p>
          <a:endParaRPr lang="en-US"/>
        </a:p>
      </dgm:t>
    </dgm:pt>
    <dgm:pt modelId="{FC9C6362-378D-5844-B566-20595F010EAC}" type="sibTrans" cxnId="{50CC5F00-16E3-B64E-9A07-CD476EF9A1B6}">
      <dgm:prSet/>
      <dgm:spPr/>
      <dgm:t>
        <a:bodyPr/>
        <a:lstStyle/>
        <a:p>
          <a:endParaRPr lang="en-US"/>
        </a:p>
      </dgm:t>
    </dgm:pt>
    <dgm:pt modelId="{81373E07-0E6B-CD43-99FC-ABEEBC6CF918}">
      <dgm:prSet/>
      <dgm:spPr/>
      <dgm:t>
        <a:bodyPr/>
        <a:lstStyle/>
        <a:p>
          <a:r>
            <a:rPr lang="en-US" dirty="0"/>
            <a:t>Labor Laws</a:t>
          </a:r>
        </a:p>
      </dgm:t>
    </dgm:pt>
    <dgm:pt modelId="{7B3B06C1-353A-B84D-93A7-0A8DB1F77E57}" type="parTrans" cxnId="{19E09495-9AFC-1C40-B754-12BD0B8EA018}">
      <dgm:prSet/>
      <dgm:spPr/>
      <dgm:t>
        <a:bodyPr/>
        <a:lstStyle/>
        <a:p>
          <a:endParaRPr lang="en-US"/>
        </a:p>
      </dgm:t>
    </dgm:pt>
    <dgm:pt modelId="{B16A3298-CC57-9548-807A-BA8C224E832A}" type="sibTrans" cxnId="{19E09495-9AFC-1C40-B754-12BD0B8EA018}">
      <dgm:prSet/>
      <dgm:spPr/>
      <dgm:t>
        <a:bodyPr/>
        <a:lstStyle/>
        <a:p>
          <a:endParaRPr lang="en-US"/>
        </a:p>
      </dgm:t>
    </dgm:pt>
    <dgm:pt modelId="{6C8986A6-B005-9D45-9A32-C9F02AC5FD17}">
      <dgm:prSet/>
      <dgm:spPr/>
      <dgm:t>
        <a:bodyPr/>
        <a:lstStyle/>
        <a:p>
          <a:r>
            <a:rPr lang="en-US" dirty="0"/>
            <a:t>SAG-AFTRA strikes</a:t>
          </a:r>
        </a:p>
      </dgm:t>
    </dgm:pt>
    <dgm:pt modelId="{50274204-B64A-284D-ADE2-1EEA77EB09EC}" type="parTrans" cxnId="{52839E78-8D74-4949-B943-A8F691A21318}">
      <dgm:prSet/>
      <dgm:spPr/>
      <dgm:t>
        <a:bodyPr/>
        <a:lstStyle/>
        <a:p>
          <a:endParaRPr lang="en-US"/>
        </a:p>
      </dgm:t>
    </dgm:pt>
    <dgm:pt modelId="{6074BDC8-1EC9-1F4C-89C1-F41626185939}" type="sibTrans" cxnId="{52839E78-8D74-4949-B943-A8F691A21318}">
      <dgm:prSet/>
      <dgm:spPr/>
      <dgm:t>
        <a:bodyPr/>
        <a:lstStyle/>
        <a:p>
          <a:endParaRPr lang="en-US"/>
        </a:p>
      </dgm:t>
    </dgm:pt>
    <dgm:pt modelId="{A742686B-6018-3E4E-B40C-47A83A80814A}" type="pres">
      <dgm:prSet presAssocID="{F27E54F2-5371-0644-8525-C401F616ABF4}" presName="Name0" presStyleCnt="0">
        <dgm:presLayoutVars>
          <dgm:chPref val="3"/>
          <dgm:dir/>
          <dgm:animLvl val="lvl"/>
          <dgm:resizeHandles/>
        </dgm:presLayoutVars>
      </dgm:prSet>
      <dgm:spPr/>
    </dgm:pt>
    <dgm:pt modelId="{E982E131-123E-6D45-A373-1F0247FE26DF}" type="pres">
      <dgm:prSet presAssocID="{86B7A77A-B572-104E-9AAE-11D351C84101}" presName="horFlow" presStyleCnt="0"/>
      <dgm:spPr/>
    </dgm:pt>
    <dgm:pt modelId="{DD8F0937-A0FA-744E-B91A-D3A64C505851}" type="pres">
      <dgm:prSet presAssocID="{86B7A77A-B572-104E-9AAE-11D351C84101}" presName="bigChev" presStyleLbl="node1" presStyleIdx="0" presStyleCnt="6" custScaleX="257668" custLinFactX="-4688" custLinFactNeighborX="-100000" custLinFactNeighborY="2408"/>
      <dgm:spPr/>
    </dgm:pt>
    <dgm:pt modelId="{E6D788AE-CBF5-5B47-9EF4-671CDB2E6812}" type="pres">
      <dgm:prSet presAssocID="{CA9C7AC6-0CF7-B74A-BDAA-E2F1210B065E}" presName="parTrans" presStyleCnt="0"/>
      <dgm:spPr/>
    </dgm:pt>
    <dgm:pt modelId="{61A19C54-B2BD-8043-A282-A054068C792C}" type="pres">
      <dgm:prSet presAssocID="{6102385D-064C-0344-B0FF-51C220ECEC3E}" presName="node" presStyleLbl="alignAccFollowNode1" presStyleIdx="0" presStyleCnt="12" custScaleX="185163">
        <dgm:presLayoutVars>
          <dgm:bulletEnabled val="1"/>
        </dgm:presLayoutVars>
      </dgm:prSet>
      <dgm:spPr/>
    </dgm:pt>
    <dgm:pt modelId="{A25AB9E3-2B82-F546-95B7-CA11EA5576F7}" type="pres">
      <dgm:prSet presAssocID="{1FB84AB4-2883-2944-B4EB-6E8921C70CB0}" presName="sibTrans" presStyleCnt="0"/>
      <dgm:spPr/>
    </dgm:pt>
    <dgm:pt modelId="{B11DEADE-4F89-4745-9CCA-983337460E00}" type="pres">
      <dgm:prSet presAssocID="{2F874CEF-CDB5-4040-8156-120FF5749C48}" presName="node" presStyleLbl="alignAccFollowNode1" presStyleIdx="1" presStyleCnt="12" custScaleX="185163">
        <dgm:presLayoutVars>
          <dgm:bulletEnabled val="1"/>
        </dgm:presLayoutVars>
      </dgm:prSet>
      <dgm:spPr/>
    </dgm:pt>
    <dgm:pt modelId="{F8A490CC-C934-2E48-BF84-2995349DC653}" type="pres">
      <dgm:prSet presAssocID="{86B7A77A-B572-104E-9AAE-11D351C84101}" presName="vSp" presStyleCnt="0"/>
      <dgm:spPr/>
    </dgm:pt>
    <dgm:pt modelId="{768CCFE8-4666-4241-A19D-E0D7CB3F1B50}" type="pres">
      <dgm:prSet presAssocID="{FA5A8837-D21D-2945-93FD-C99D0C494532}" presName="horFlow" presStyleCnt="0"/>
      <dgm:spPr/>
    </dgm:pt>
    <dgm:pt modelId="{D895A337-9AE3-5447-99F3-772C7561231D}" type="pres">
      <dgm:prSet presAssocID="{FA5A8837-D21D-2945-93FD-C99D0C494532}" presName="bigChev" presStyleLbl="node1" presStyleIdx="1" presStyleCnt="6" custScaleX="257668" custLinFactX="-4688" custLinFactNeighborX="-100000" custLinFactNeighborY="0"/>
      <dgm:spPr/>
    </dgm:pt>
    <dgm:pt modelId="{4DBF3141-0C6A-1041-BC31-B4804226F2A9}" type="pres">
      <dgm:prSet presAssocID="{93AF527C-C244-1141-920B-229C114D07F5}" presName="parTrans" presStyleCnt="0"/>
      <dgm:spPr/>
    </dgm:pt>
    <dgm:pt modelId="{0B399543-DCA4-EB4D-A8F7-C79B80CC5D1E}" type="pres">
      <dgm:prSet presAssocID="{BE983B7D-4D25-2142-8AD4-1CFDAAC2B49E}" presName="node" presStyleLbl="alignAccFollowNode1" presStyleIdx="2" presStyleCnt="12" custScaleX="185163">
        <dgm:presLayoutVars>
          <dgm:bulletEnabled val="1"/>
        </dgm:presLayoutVars>
      </dgm:prSet>
      <dgm:spPr/>
    </dgm:pt>
    <dgm:pt modelId="{A4D00F7A-C2F4-A34D-919C-FB3B76DEA10D}" type="pres">
      <dgm:prSet presAssocID="{02B7223F-4555-8044-9229-E2FB5126FB84}" presName="sibTrans" presStyleCnt="0"/>
      <dgm:spPr/>
    </dgm:pt>
    <dgm:pt modelId="{5A166B36-2C96-5840-9062-37DCBFBEFAA6}" type="pres">
      <dgm:prSet presAssocID="{79505CB8-6683-F243-8367-5FC9234C572D}" presName="node" presStyleLbl="alignAccFollowNode1" presStyleIdx="3" presStyleCnt="12" custScaleX="185163">
        <dgm:presLayoutVars>
          <dgm:bulletEnabled val="1"/>
        </dgm:presLayoutVars>
      </dgm:prSet>
      <dgm:spPr/>
    </dgm:pt>
    <dgm:pt modelId="{2270B993-4473-9A47-B634-0769270BB37C}" type="pres">
      <dgm:prSet presAssocID="{FA5A8837-D21D-2945-93FD-C99D0C494532}" presName="vSp" presStyleCnt="0"/>
      <dgm:spPr/>
    </dgm:pt>
    <dgm:pt modelId="{84BCB20B-11D1-314D-86C4-8E90BC455CE0}" type="pres">
      <dgm:prSet presAssocID="{E54DBCCD-251D-6048-A728-537E2B4816E2}" presName="horFlow" presStyleCnt="0"/>
      <dgm:spPr/>
    </dgm:pt>
    <dgm:pt modelId="{0EAE9608-4E1E-3647-808E-BA86967E8716}" type="pres">
      <dgm:prSet presAssocID="{E54DBCCD-251D-6048-A728-537E2B4816E2}" presName="bigChev" presStyleLbl="node1" presStyleIdx="2" presStyleCnt="6" custScaleX="257668" custLinFactX="-4688" custLinFactNeighborX="-100000" custLinFactNeighborY="0"/>
      <dgm:spPr/>
    </dgm:pt>
    <dgm:pt modelId="{06B7E490-6182-8C4B-B16E-0AC43B8B292A}" type="pres">
      <dgm:prSet presAssocID="{07F44E74-E33D-5146-9C56-F7F49928FDA0}" presName="parTrans" presStyleCnt="0"/>
      <dgm:spPr/>
    </dgm:pt>
    <dgm:pt modelId="{5E59FBE4-6FCA-4748-A396-B9FC0AD5B658}" type="pres">
      <dgm:prSet presAssocID="{8C0A0D7C-3519-0048-8078-6D6E96376784}" presName="node" presStyleLbl="alignAccFollowNode1" presStyleIdx="4" presStyleCnt="12" custScaleX="185163">
        <dgm:presLayoutVars>
          <dgm:bulletEnabled val="1"/>
        </dgm:presLayoutVars>
      </dgm:prSet>
      <dgm:spPr/>
    </dgm:pt>
    <dgm:pt modelId="{03049900-6694-E749-8877-679E746D5FCC}" type="pres">
      <dgm:prSet presAssocID="{0F82C99F-1828-CA4E-84DF-C8AA5B77D4DC}" presName="sibTrans" presStyleCnt="0"/>
      <dgm:spPr/>
    </dgm:pt>
    <dgm:pt modelId="{D2EEB319-183F-AD4D-8916-7ECBAB7C85D1}" type="pres">
      <dgm:prSet presAssocID="{A748B7C3-6610-824D-BAE6-9FAFB3F25CA7}" presName="node" presStyleLbl="alignAccFollowNode1" presStyleIdx="5" presStyleCnt="12" custScaleX="185163">
        <dgm:presLayoutVars>
          <dgm:bulletEnabled val="1"/>
        </dgm:presLayoutVars>
      </dgm:prSet>
      <dgm:spPr/>
    </dgm:pt>
    <dgm:pt modelId="{0DBB5784-FDF9-E847-98E2-4C959709E74C}" type="pres">
      <dgm:prSet presAssocID="{E54DBCCD-251D-6048-A728-537E2B4816E2}" presName="vSp" presStyleCnt="0"/>
      <dgm:spPr/>
    </dgm:pt>
    <dgm:pt modelId="{AC15DC23-7118-F149-A216-AD5B7427A0E9}" type="pres">
      <dgm:prSet presAssocID="{2B7D8151-495F-DA49-9C74-7013C5FB3696}" presName="horFlow" presStyleCnt="0"/>
      <dgm:spPr/>
    </dgm:pt>
    <dgm:pt modelId="{34D6DA8D-8C8C-7946-8E54-63E3C2AD040F}" type="pres">
      <dgm:prSet presAssocID="{2B7D8151-495F-DA49-9C74-7013C5FB3696}" presName="bigChev" presStyleLbl="node1" presStyleIdx="3" presStyleCnt="6" custScaleX="257668" custLinFactX="-4688" custLinFactNeighborX="-100000" custLinFactNeighborY="0"/>
      <dgm:spPr/>
    </dgm:pt>
    <dgm:pt modelId="{F7181351-F6B1-F342-AF22-6AA55A61E9B9}" type="pres">
      <dgm:prSet presAssocID="{3D865650-773F-9D44-9286-1E2EBA7A6238}" presName="parTrans" presStyleCnt="0"/>
      <dgm:spPr/>
    </dgm:pt>
    <dgm:pt modelId="{9F2596E9-12EF-5F40-9FE5-7121E4625321}" type="pres">
      <dgm:prSet presAssocID="{D2122A75-4997-5D46-80EF-8C9DC5DCE529}" presName="node" presStyleLbl="alignAccFollowNode1" presStyleIdx="6" presStyleCnt="12" custScaleX="185163">
        <dgm:presLayoutVars>
          <dgm:bulletEnabled val="1"/>
        </dgm:presLayoutVars>
      </dgm:prSet>
      <dgm:spPr/>
    </dgm:pt>
    <dgm:pt modelId="{C9A0F879-709C-2344-B901-1A47932B7C64}" type="pres">
      <dgm:prSet presAssocID="{3C38B4B4-B832-9F4F-A09A-E8807D6CC5A4}" presName="sibTrans" presStyleCnt="0"/>
      <dgm:spPr/>
    </dgm:pt>
    <dgm:pt modelId="{97EF0DAE-4A8C-7F47-9D61-CD7574CF0FAF}" type="pres">
      <dgm:prSet presAssocID="{0F913FC9-ED0E-AC4F-8C18-9EB042FEE04A}" presName="node" presStyleLbl="alignAccFollowNode1" presStyleIdx="7" presStyleCnt="12" custScaleX="185163">
        <dgm:presLayoutVars>
          <dgm:bulletEnabled val="1"/>
        </dgm:presLayoutVars>
      </dgm:prSet>
      <dgm:spPr/>
    </dgm:pt>
    <dgm:pt modelId="{70C73D8A-7174-824E-BC4E-BFBD9BDE9631}" type="pres">
      <dgm:prSet presAssocID="{2B7D8151-495F-DA49-9C74-7013C5FB3696}" presName="vSp" presStyleCnt="0"/>
      <dgm:spPr/>
    </dgm:pt>
    <dgm:pt modelId="{8947A6CF-8EFB-A742-80F1-CD379742E1E1}" type="pres">
      <dgm:prSet presAssocID="{E5CE344D-DDA3-ED4E-B50F-3CB8EC19096B}" presName="horFlow" presStyleCnt="0"/>
      <dgm:spPr/>
    </dgm:pt>
    <dgm:pt modelId="{30AE4E55-112D-AC45-9073-A89EE8F942D2}" type="pres">
      <dgm:prSet presAssocID="{E5CE344D-DDA3-ED4E-B50F-3CB8EC19096B}" presName="bigChev" presStyleLbl="node1" presStyleIdx="4" presStyleCnt="6" custScaleX="257668" custLinFactX="-4688" custLinFactNeighborX="-100000" custLinFactNeighborY="0"/>
      <dgm:spPr/>
    </dgm:pt>
    <dgm:pt modelId="{BE3DA0F8-225F-044E-84E4-36568CA8049F}" type="pres">
      <dgm:prSet presAssocID="{FB2C2DF4-1C38-FE44-B253-1FC4F0AA7701}" presName="parTrans" presStyleCnt="0"/>
      <dgm:spPr/>
    </dgm:pt>
    <dgm:pt modelId="{BA00CEEF-5F40-9C48-B89A-8A524B4F2E6E}" type="pres">
      <dgm:prSet presAssocID="{F5008A23-7978-3E4B-83EB-ED8336EEA9B7}" presName="node" presStyleLbl="alignAccFollowNode1" presStyleIdx="8" presStyleCnt="12" custScaleX="185163">
        <dgm:presLayoutVars>
          <dgm:bulletEnabled val="1"/>
        </dgm:presLayoutVars>
      </dgm:prSet>
      <dgm:spPr/>
    </dgm:pt>
    <dgm:pt modelId="{C6C13598-6D68-B14F-8AAD-683082D38890}" type="pres">
      <dgm:prSet presAssocID="{AC874C70-767D-E949-95AA-6024952A1715}" presName="sibTrans" presStyleCnt="0"/>
      <dgm:spPr/>
    </dgm:pt>
    <dgm:pt modelId="{7AE743DE-6304-3B4C-847F-E84B6AEFA4F4}" type="pres">
      <dgm:prSet presAssocID="{652064C4-A059-3D4E-9BB1-647C4794E33C}" presName="node" presStyleLbl="alignAccFollowNode1" presStyleIdx="9" presStyleCnt="12" custScaleX="185163">
        <dgm:presLayoutVars>
          <dgm:bulletEnabled val="1"/>
        </dgm:presLayoutVars>
      </dgm:prSet>
      <dgm:spPr/>
    </dgm:pt>
    <dgm:pt modelId="{E415769C-FC81-C148-A522-12E341B1C9DB}" type="pres">
      <dgm:prSet presAssocID="{E5CE344D-DDA3-ED4E-B50F-3CB8EC19096B}" presName="vSp" presStyleCnt="0"/>
      <dgm:spPr/>
    </dgm:pt>
    <dgm:pt modelId="{3E548BEE-CE1E-AE46-8687-CD30ADF6F21B}" type="pres">
      <dgm:prSet presAssocID="{E8FF6B77-A17E-CA4B-AC1D-31A51B8F409E}" presName="horFlow" presStyleCnt="0"/>
      <dgm:spPr/>
    </dgm:pt>
    <dgm:pt modelId="{78AC4E77-EA2E-BE48-9C4B-DD7A145CA42A}" type="pres">
      <dgm:prSet presAssocID="{E8FF6B77-A17E-CA4B-AC1D-31A51B8F409E}" presName="bigChev" presStyleLbl="node1" presStyleIdx="5" presStyleCnt="6" custScaleX="257668" custLinFactX="-4688" custLinFactNeighborX="-100000" custLinFactNeighborY="0"/>
      <dgm:spPr/>
    </dgm:pt>
    <dgm:pt modelId="{65488AAB-F841-3C4B-80BB-57187BAD7235}" type="pres">
      <dgm:prSet presAssocID="{7B3B06C1-353A-B84D-93A7-0A8DB1F77E57}" presName="parTrans" presStyleCnt="0"/>
      <dgm:spPr/>
    </dgm:pt>
    <dgm:pt modelId="{A139EC69-84C0-2B41-BB6C-14E39E7E926B}" type="pres">
      <dgm:prSet presAssocID="{81373E07-0E6B-CD43-99FC-ABEEBC6CF918}" presName="node" presStyleLbl="alignAccFollowNode1" presStyleIdx="10" presStyleCnt="12" custScaleX="185163">
        <dgm:presLayoutVars>
          <dgm:bulletEnabled val="1"/>
        </dgm:presLayoutVars>
      </dgm:prSet>
      <dgm:spPr/>
    </dgm:pt>
    <dgm:pt modelId="{0F2F3D31-82A9-B04C-8D2C-E2CF2599143E}" type="pres">
      <dgm:prSet presAssocID="{B16A3298-CC57-9548-807A-BA8C224E832A}" presName="sibTrans" presStyleCnt="0"/>
      <dgm:spPr/>
    </dgm:pt>
    <dgm:pt modelId="{313DE4F9-64C4-2A4B-9E13-ABBFFA7E6843}" type="pres">
      <dgm:prSet presAssocID="{6C8986A6-B005-9D45-9A32-C9F02AC5FD17}" presName="node" presStyleLbl="alignAccFollowNode1" presStyleIdx="11" presStyleCnt="12" custScaleX="185163">
        <dgm:presLayoutVars>
          <dgm:bulletEnabled val="1"/>
        </dgm:presLayoutVars>
      </dgm:prSet>
      <dgm:spPr/>
    </dgm:pt>
  </dgm:ptLst>
  <dgm:cxnLst>
    <dgm:cxn modelId="{50CC5F00-16E3-B64E-9A07-CD476EF9A1B6}" srcId="{E5CE344D-DDA3-ED4E-B50F-3CB8EC19096B}" destId="{652064C4-A059-3D4E-9BB1-647C4794E33C}" srcOrd="1" destOrd="0" parTransId="{F5805E46-3EDA-B34F-95EA-AF4F2D16599C}" sibTransId="{FC9C6362-378D-5844-B566-20595F010EAC}"/>
    <dgm:cxn modelId="{CB288801-2ECF-1645-AA63-57332DEFD64D}" type="presOf" srcId="{BE983B7D-4D25-2142-8AD4-1CFDAAC2B49E}" destId="{0B399543-DCA4-EB4D-A8F7-C79B80CC5D1E}" srcOrd="0" destOrd="0" presId="urn:microsoft.com/office/officeart/2005/8/layout/lProcess3"/>
    <dgm:cxn modelId="{3C9B9C04-9FF9-9140-AF0D-9CF347762C85}" type="presOf" srcId="{2B7D8151-495F-DA49-9C74-7013C5FB3696}" destId="{34D6DA8D-8C8C-7946-8E54-63E3C2AD040F}" srcOrd="0" destOrd="0" presId="urn:microsoft.com/office/officeart/2005/8/layout/lProcess3"/>
    <dgm:cxn modelId="{CD3FAC11-7F7F-2849-8254-36593CEA949D}" srcId="{F27E54F2-5371-0644-8525-C401F616ABF4}" destId="{E54DBCCD-251D-6048-A728-537E2B4816E2}" srcOrd="2" destOrd="0" parTransId="{406AE58A-0273-494D-96C4-2ED22FEA72C1}" sibTransId="{007E7527-A9F6-D34C-BA06-3D6921538235}"/>
    <dgm:cxn modelId="{0A959E30-1124-CE45-A226-486157B64F83}" srcId="{F27E54F2-5371-0644-8525-C401F616ABF4}" destId="{FA5A8837-D21D-2945-93FD-C99D0C494532}" srcOrd="1" destOrd="0" parTransId="{8FA516E5-7A2F-7C44-857E-1661E21E9F9D}" sibTransId="{D6BC8757-AE76-8048-99FC-2D57CA33A1AE}"/>
    <dgm:cxn modelId="{3B741244-BCB5-0547-B203-C0CCA0663C0C}" type="presOf" srcId="{0F913FC9-ED0E-AC4F-8C18-9EB042FEE04A}" destId="{97EF0DAE-4A8C-7F47-9D61-CD7574CF0FAF}" srcOrd="0" destOrd="0" presId="urn:microsoft.com/office/officeart/2005/8/layout/lProcess3"/>
    <dgm:cxn modelId="{3F8F8F5C-7807-8B49-A279-392B4394CCE5}" type="presOf" srcId="{86B7A77A-B572-104E-9AAE-11D351C84101}" destId="{DD8F0937-A0FA-744E-B91A-D3A64C505851}" srcOrd="0" destOrd="0" presId="urn:microsoft.com/office/officeart/2005/8/layout/lProcess3"/>
    <dgm:cxn modelId="{A2DA5378-7112-B14E-B0EB-DC230F66E0A9}" srcId="{FA5A8837-D21D-2945-93FD-C99D0C494532}" destId="{BE983B7D-4D25-2142-8AD4-1CFDAAC2B49E}" srcOrd="0" destOrd="0" parTransId="{93AF527C-C244-1141-920B-229C114D07F5}" sibTransId="{02B7223F-4555-8044-9229-E2FB5126FB84}"/>
    <dgm:cxn modelId="{52839E78-8D74-4949-B943-A8F691A21318}" srcId="{E8FF6B77-A17E-CA4B-AC1D-31A51B8F409E}" destId="{6C8986A6-B005-9D45-9A32-C9F02AC5FD17}" srcOrd="1" destOrd="0" parTransId="{50274204-B64A-284D-ADE2-1EEA77EB09EC}" sibTransId="{6074BDC8-1EC9-1F4C-89C1-F41626185939}"/>
    <dgm:cxn modelId="{DC5A6288-870D-4444-9EE5-B3094A4AA901}" type="presOf" srcId="{F5008A23-7978-3E4B-83EB-ED8336EEA9B7}" destId="{BA00CEEF-5F40-9C48-B89A-8A524B4F2E6E}" srcOrd="0" destOrd="0" presId="urn:microsoft.com/office/officeart/2005/8/layout/lProcess3"/>
    <dgm:cxn modelId="{DFF59D93-93E2-1A42-B832-2569C9F8EB10}" type="presOf" srcId="{6C8986A6-B005-9D45-9A32-C9F02AC5FD17}" destId="{313DE4F9-64C4-2A4B-9E13-ABBFFA7E6843}" srcOrd="0" destOrd="0" presId="urn:microsoft.com/office/officeart/2005/8/layout/lProcess3"/>
    <dgm:cxn modelId="{19E09495-9AFC-1C40-B754-12BD0B8EA018}" srcId="{E8FF6B77-A17E-CA4B-AC1D-31A51B8F409E}" destId="{81373E07-0E6B-CD43-99FC-ABEEBC6CF918}" srcOrd="0" destOrd="0" parTransId="{7B3B06C1-353A-B84D-93A7-0A8DB1F77E57}" sibTransId="{B16A3298-CC57-9548-807A-BA8C224E832A}"/>
    <dgm:cxn modelId="{5FADC496-99BC-4242-818F-A2E97C6E6240}" type="presOf" srcId="{81373E07-0E6B-CD43-99FC-ABEEBC6CF918}" destId="{A139EC69-84C0-2B41-BB6C-14E39E7E926B}" srcOrd="0" destOrd="0" presId="urn:microsoft.com/office/officeart/2005/8/layout/lProcess3"/>
    <dgm:cxn modelId="{169DC4A2-52B1-4041-88E8-3B9C23AD236B}" srcId="{86B7A77A-B572-104E-9AAE-11D351C84101}" destId="{2F874CEF-CDB5-4040-8156-120FF5749C48}" srcOrd="1" destOrd="0" parTransId="{3EC6682E-5BFA-D244-B1B1-6755F7840AE6}" sibTransId="{1C4C2D4D-78B7-EB4E-8969-1B40501E0C1A}"/>
    <dgm:cxn modelId="{DDA67DA4-5CF3-8242-ADF0-F75B03E0F1A3}" type="presOf" srcId="{79505CB8-6683-F243-8367-5FC9234C572D}" destId="{5A166B36-2C96-5840-9062-37DCBFBEFAA6}" srcOrd="0" destOrd="0" presId="urn:microsoft.com/office/officeart/2005/8/layout/lProcess3"/>
    <dgm:cxn modelId="{D7D958A6-A170-4640-ABAE-B6517B2AF18D}" type="presOf" srcId="{D2122A75-4997-5D46-80EF-8C9DC5DCE529}" destId="{9F2596E9-12EF-5F40-9FE5-7121E4625321}" srcOrd="0" destOrd="0" presId="urn:microsoft.com/office/officeart/2005/8/layout/lProcess3"/>
    <dgm:cxn modelId="{3B68C2A8-C239-C848-AB4C-4C82FF10F67F}" type="presOf" srcId="{FA5A8837-D21D-2945-93FD-C99D0C494532}" destId="{D895A337-9AE3-5447-99F3-772C7561231D}" srcOrd="0" destOrd="0" presId="urn:microsoft.com/office/officeart/2005/8/layout/lProcess3"/>
    <dgm:cxn modelId="{4E0BC5A9-2DC2-6940-8CF7-5E7779260469}" srcId="{F27E54F2-5371-0644-8525-C401F616ABF4}" destId="{86B7A77A-B572-104E-9AAE-11D351C84101}" srcOrd="0" destOrd="0" parTransId="{BCC6C2BA-C580-BF41-9EBD-3E4CE17C9832}" sibTransId="{7C3F7C66-EF8B-734D-9B88-DC1595AC4DEB}"/>
    <dgm:cxn modelId="{624A8CAB-2D91-5946-8E16-5987C80644C2}" type="presOf" srcId="{E8FF6B77-A17E-CA4B-AC1D-31A51B8F409E}" destId="{78AC4E77-EA2E-BE48-9C4B-DD7A145CA42A}" srcOrd="0" destOrd="0" presId="urn:microsoft.com/office/officeart/2005/8/layout/lProcess3"/>
    <dgm:cxn modelId="{060298AB-9863-CB48-9CD6-87D0A8CD7385}" type="presOf" srcId="{F27E54F2-5371-0644-8525-C401F616ABF4}" destId="{A742686B-6018-3E4E-B40C-47A83A80814A}" srcOrd="0" destOrd="0" presId="urn:microsoft.com/office/officeart/2005/8/layout/lProcess3"/>
    <dgm:cxn modelId="{303917AF-B71F-6F45-8402-72F36D536801}" type="presOf" srcId="{652064C4-A059-3D4E-9BB1-647C4794E33C}" destId="{7AE743DE-6304-3B4C-847F-E84B6AEFA4F4}" srcOrd="0" destOrd="0" presId="urn:microsoft.com/office/officeart/2005/8/layout/lProcess3"/>
    <dgm:cxn modelId="{BB8023B1-BEE8-B946-8468-A740FE79F837}" srcId="{F27E54F2-5371-0644-8525-C401F616ABF4}" destId="{E5CE344D-DDA3-ED4E-B50F-3CB8EC19096B}" srcOrd="4" destOrd="0" parTransId="{69C5F0B6-36D7-6A4D-9140-BB7028A9EE9B}" sibTransId="{96A0C226-2529-BD4C-9474-D50C01FAD0E0}"/>
    <dgm:cxn modelId="{5AAD34BF-D341-FF40-BFE0-6484665AB04C}" srcId="{F27E54F2-5371-0644-8525-C401F616ABF4}" destId="{E8FF6B77-A17E-CA4B-AC1D-31A51B8F409E}" srcOrd="5" destOrd="0" parTransId="{0B89802E-6279-0A40-84D3-1CF88A7BD990}" sibTransId="{5755D6C7-008B-8D4A-A306-7DB2FC41E062}"/>
    <dgm:cxn modelId="{8E0FEFC1-88B2-9E4F-AB1F-3EDB6BA728A4}" srcId="{E5CE344D-DDA3-ED4E-B50F-3CB8EC19096B}" destId="{F5008A23-7978-3E4B-83EB-ED8336EEA9B7}" srcOrd="0" destOrd="0" parTransId="{FB2C2DF4-1C38-FE44-B253-1FC4F0AA7701}" sibTransId="{AC874C70-767D-E949-95AA-6024952A1715}"/>
    <dgm:cxn modelId="{32086BC3-FCB3-6E47-B38E-4BFA5C247678}" type="presOf" srcId="{A748B7C3-6610-824D-BAE6-9FAFB3F25CA7}" destId="{D2EEB319-183F-AD4D-8916-7ECBAB7C85D1}" srcOrd="0" destOrd="0" presId="urn:microsoft.com/office/officeart/2005/8/layout/lProcess3"/>
    <dgm:cxn modelId="{674FE5CA-8DC3-CE4E-9557-93E0B37674FF}" type="presOf" srcId="{8C0A0D7C-3519-0048-8078-6D6E96376784}" destId="{5E59FBE4-6FCA-4748-A396-B9FC0AD5B658}" srcOrd="0" destOrd="0" presId="urn:microsoft.com/office/officeart/2005/8/layout/lProcess3"/>
    <dgm:cxn modelId="{89CB3BCD-509D-B34A-A0CF-C0DF7914273B}" srcId="{FA5A8837-D21D-2945-93FD-C99D0C494532}" destId="{79505CB8-6683-F243-8367-5FC9234C572D}" srcOrd="1" destOrd="0" parTransId="{E4178F12-4BBC-9449-9E92-FC46BD9E9707}" sibTransId="{AF0656F7-472D-4440-94E4-7BC883CE13A4}"/>
    <dgm:cxn modelId="{0F2F23CE-F20D-3C4A-B273-DF6511B40784}" type="presOf" srcId="{E5CE344D-DDA3-ED4E-B50F-3CB8EC19096B}" destId="{30AE4E55-112D-AC45-9073-A89EE8F942D2}" srcOrd="0" destOrd="0" presId="urn:microsoft.com/office/officeart/2005/8/layout/lProcess3"/>
    <dgm:cxn modelId="{CCD232D3-84B0-BC46-ABAD-6DB9D7FC991F}" srcId="{E54DBCCD-251D-6048-A728-537E2B4816E2}" destId="{A748B7C3-6610-824D-BAE6-9FAFB3F25CA7}" srcOrd="1" destOrd="0" parTransId="{DD35ABA0-4F60-A54E-864A-5705E807346E}" sibTransId="{7A0BB6BC-E0BC-844B-B50E-BC1253D95F59}"/>
    <dgm:cxn modelId="{A6A558D6-2883-9243-986C-CD20FB3EAC7D}" srcId="{86B7A77A-B572-104E-9AAE-11D351C84101}" destId="{6102385D-064C-0344-B0FF-51C220ECEC3E}" srcOrd="0" destOrd="0" parTransId="{CA9C7AC6-0CF7-B74A-BDAA-E2F1210B065E}" sibTransId="{1FB84AB4-2883-2944-B4EB-6E8921C70CB0}"/>
    <dgm:cxn modelId="{95174FDB-4D9C-1048-9BF9-5D47AF06EE1D}" srcId="{2B7D8151-495F-DA49-9C74-7013C5FB3696}" destId="{0F913FC9-ED0E-AC4F-8C18-9EB042FEE04A}" srcOrd="1" destOrd="0" parTransId="{65FE5F80-ED14-D547-8789-3C5B13D0F6DF}" sibTransId="{8C85CD0A-8FD1-7A40-9AD7-A4B1530A73FD}"/>
    <dgm:cxn modelId="{DCF7BDDE-FABA-024B-A180-B5934328A5E8}" srcId="{2B7D8151-495F-DA49-9C74-7013C5FB3696}" destId="{D2122A75-4997-5D46-80EF-8C9DC5DCE529}" srcOrd="0" destOrd="0" parTransId="{3D865650-773F-9D44-9286-1E2EBA7A6238}" sibTransId="{3C38B4B4-B832-9F4F-A09A-E8807D6CC5A4}"/>
    <dgm:cxn modelId="{9AB107E0-CA5C-9644-AC2A-38D1537275AB}" type="presOf" srcId="{6102385D-064C-0344-B0FF-51C220ECEC3E}" destId="{61A19C54-B2BD-8043-A282-A054068C792C}" srcOrd="0" destOrd="0" presId="urn:microsoft.com/office/officeart/2005/8/layout/lProcess3"/>
    <dgm:cxn modelId="{D59207EA-92FC-E54E-9AC9-27017D097E9C}" type="presOf" srcId="{2F874CEF-CDB5-4040-8156-120FF5749C48}" destId="{B11DEADE-4F89-4745-9CCA-983337460E00}" srcOrd="0" destOrd="0" presId="urn:microsoft.com/office/officeart/2005/8/layout/lProcess3"/>
    <dgm:cxn modelId="{6C07BCEB-E94D-4C47-8AC6-B8C05022D612}" srcId="{E54DBCCD-251D-6048-A728-537E2B4816E2}" destId="{8C0A0D7C-3519-0048-8078-6D6E96376784}" srcOrd="0" destOrd="0" parTransId="{07F44E74-E33D-5146-9C56-F7F49928FDA0}" sibTransId="{0F82C99F-1828-CA4E-84DF-C8AA5B77D4DC}"/>
    <dgm:cxn modelId="{2A5A5BFA-5189-5945-98EC-522E19B434A2}" type="presOf" srcId="{E54DBCCD-251D-6048-A728-537E2B4816E2}" destId="{0EAE9608-4E1E-3647-808E-BA86967E8716}" srcOrd="0" destOrd="0" presId="urn:microsoft.com/office/officeart/2005/8/layout/lProcess3"/>
    <dgm:cxn modelId="{C17CEFFA-899B-CF48-BEE8-70ACB8298313}" srcId="{F27E54F2-5371-0644-8525-C401F616ABF4}" destId="{2B7D8151-495F-DA49-9C74-7013C5FB3696}" srcOrd="3" destOrd="0" parTransId="{BB508AC5-D76F-A64C-9B70-80B9B3D7E0CF}" sibTransId="{45E43B54-85DF-AF49-91E5-BA2661B30374}"/>
    <dgm:cxn modelId="{4C684223-0454-664C-9BEF-7CAFAAEF8B6F}" type="presParOf" srcId="{A742686B-6018-3E4E-B40C-47A83A80814A}" destId="{E982E131-123E-6D45-A373-1F0247FE26DF}" srcOrd="0" destOrd="0" presId="urn:microsoft.com/office/officeart/2005/8/layout/lProcess3"/>
    <dgm:cxn modelId="{49EC64AD-EFF2-1E47-BF0E-4B1D0857A00E}" type="presParOf" srcId="{E982E131-123E-6D45-A373-1F0247FE26DF}" destId="{DD8F0937-A0FA-744E-B91A-D3A64C505851}" srcOrd="0" destOrd="0" presId="urn:microsoft.com/office/officeart/2005/8/layout/lProcess3"/>
    <dgm:cxn modelId="{FE6153C5-A0A7-F94A-A7B9-95021BC04C24}" type="presParOf" srcId="{E982E131-123E-6D45-A373-1F0247FE26DF}" destId="{E6D788AE-CBF5-5B47-9EF4-671CDB2E6812}" srcOrd="1" destOrd="0" presId="urn:microsoft.com/office/officeart/2005/8/layout/lProcess3"/>
    <dgm:cxn modelId="{24C21F6C-87D9-5C40-9489-ACC38803F4A2}" type="presParOf" srcId="{E982E131-123E-6D45-A373-1F0247FE26DF}" destId="{61A19C54-B2BD-8043-A282-A054068C792C}" srcOrd="2" destOrd="0" presId="urn:microsoft.com/office/officeart/2005/8/layout/lProcess3"/>
    <dgm:cxn modelId="{87F347F2-EC5A-B64C-8A36-8B4335401479}" type="presParOf" srcId="{E982E131-123E-6D45-A373-1F0247FE26DF}" destId="{A25AB9E3-2B82-F546-95B7-CA11EA5576F7}" srcOrd="3" destOrd="0" presId="urn:microsoft.com/office/officeart/2005/8/layout/lProcess3"/>
    <dgm:cxn modelId="{EB46F92E-FD91-4344-9C4B-CDDB4FE7AC48}" type="presParOf" srcId="{E982E131-123E-6D45-A373-1F0247FE26DF}" destId="{B11DEADE-4F89-4745-9CCA-983337460E00}" srcOrd="4" destOrd="0" presId="urn:microsoft.com/office/officeart/2005/8/layout/lProcess3"/>
    <dgm:cxn modelId="{21559EDB-56CE-1E4C-8815-F74221C1D57E}" type="presParOf" srcId="{A742686B-6018-3E4E-B40C-47A83A80814A}" destId="{F8A490CC-C934-2E48-BF84-2995349DC653}" srcOrd="1" destOrd="0" presId="urn:microsoft.com/office/officeart/2005/8/layout/lProcess3"/>
    <dgm:cxn modelId="{1C559F19-1BE0-5B4F-A9E4-2DD8AC4AE5ED}" type="presParOf" srcId="{A742686B-6018-3E4E-B40C-47A83A80814A}" destId="{768CCFE8-4666-4241-A19D-E0D7CB3F1B50}" srcOrd="2" destOrd="0" presId="urn:microsoft.com/office/officeart/2005/8/layout/lProcess3"/>
    <dgm:cxn modelId="{1F99FF2C-F239-494F-9C92-E3920041D203}" type="presParOf" srcId="{768CCFE8-4666-4241-A19D-E0D7CB3F1B50}" destId="{D895A337-9AE3-5447-99F3-772C7561231D}" srcOrd="0" destOrd="0" presId="urn:microsoft.com/office/officeart/2005/8/layout/lProcess3"/>
    <dgm:cxn modelId="{16B26B6B-B1E5-0049-931E-7309A4FA8663}" type="presParOf" srcId="{768CCFE8-4666-4241-A19D-E0D7CB3F1B50}" destId="{4DBF3141-0C6A-1041-BC31-B4804226F2A9}" srcOrd="1" destOrd="0" presId="urn:microsoft.com/office/officeart/2005/8/layout/lProcess3"/>
    <dgm:cxn modelId="{19774480-BB39-B540-96CB-5891B9399868}" type="presParOf" srcId="{768CCFE8-4666-4241-A19D-E0D7CB3F1B50}" destId="{0B399543-DCA4-EB4D-A8F7-C79B80CC5D1E}" srcOrd="2" destOrd="0" presId="urn:microsoft.com/office/officeart/2005/8/layout/lProcess3"/>
    <dgm:cxn modelId="{4F367034-932C-024F-A7F0-6C0418CB2F81}" type="presParOf" srcId="{768CCFE8-4666-4241-A19D-E0D7CB3F1B50}" destId="{A4D00F7A-C2F4-A34D-919C-FB3B76DEA10D}" srcOrd="3" destOrd="0" presId="urn:microsoft.com/office/officeart/2005/8/layout/lProcess3"/>
    <dgm:cxn modelId="{ABEA8AE5-C81E-D84D-926B-09AAC186BF3D}" type="presParOf" srcId="{768CCFE8-4666-4241-A19D-E0D7CB3F1B50}" destId="{5A166B36-2C96-5840-9062-37DCBFBEFAA6}" srcOrd="4" destOrd="0" presId="urn:microsoft.com/office/officeart/2005/8/layout/lProcess3"/>
    <dgm:cxn modelId="{7829B3BD-E68D-F24E-AF5B-0904B0C559DD}" type="presParOf" srcId="{A742686B-6018-3E4E-B40C-47A83A80814A}" destId="{2270B993-4473-9A47-B634-0769270BB37C}" srcOrd="3" destOrd="0" presId="urn:microsoft.com/office/officeart/2005/8/layout/lProcess3"/>
    <dgm:cxn modelId="{22F0A92B-6E4E-C44C-BD6A-B2C152720386}" type="presParOf" srcId="{A742686B-6018-3E4E-B40C-47A83A80814A}" destId="{84BCB20B-11D1-314D-86C4-8E90BC455CE0}" srcOrd="4" destOrd="0" presId="urn:microsoft.com/office/officeart/2005/8/layout/lProcess3"/>
    <dgm:cxn modelId="{E0E702BA-AB8B-5D4F-BEF4-A97B2970C018}" type="presParOf" srcId="{84BCB20B-11D1-314D-86C4-8E90BC455CE0}" destId="{0EAE9608-4E1E-3647-808E-BA86967E8716}" srcOrd="0" destOrd="0" presId="urn:microsoft.com/office/officeart/2005/8/layout/lProcess3"/>
    <dgm:cxn modelId="{01881466-D32D-A543-89BD-CB664DAF3795}" type="presParOf" srcId="{84BCB20B-11D1-314D-86C4-8E90BC455CE0}" destId="{06B7E490-6182-8C4B-B16E-0AC43B8B292A}" srcOrd="1" destOrd="0" presId="urn:microsoft.com/office/officeart/2005/8/layout/lProcess3"/>
    <dgm:cxn modelId="{454F3C10-EC12-674D-A335-A1C65564DB74}" type="presParOf" srcId="{84BCB20B-11D1-314D-86C4-8E90BC455CE0}" destId="{5E59FBE4-6FCA-4748-A396-B9FC0AD5B658}" srcOrd="2" destOrd="0" presId="urn:microsoft.com/office/officeart/2005/8/layout/lProcess3"/>
    <dgm:cxn modelId="{37B1ACA6-1504-1F47-8569-E8914E7C8CDB}" type="presParOf" srcId="{84BCB20B-11D1-314D-86C4-8E90BC455CE0}" destId="{03049900-6694-E749-8877-679E746D5FCC}" srcOrd="3" destOrd="0" presId="urn:microsoft.com/office/officeart/2005/8/layout/lProcess3"/>
    <dgm:cxn modelId="{F0F46A94-19B7-B44A-8D90-C5EF11BBFF80}" type="presParOf" srcId="{84BCB20B-11D1-314D-86C4-8E90BC455CE0}" destId="{D2EEB319-183F-AD4D-8916-7ECBAB7C85D1}" srcOrd="4" destOrd="0" presId="urn:microsoft.com/office/officeart/2005/8/layout/lProcess3"/>
    <dgm:cxn modelId="{1FE67C22-9ECA-0F40-88B8-4C5027BB6C3E}" type="presParOf" srcId="{A742686B-6018-3E4E-B40C-47A83A80814A}" destId="{0DBB5784-FDF9-E847-98E2-4C959709E74C}" srcOrd="5" destOrd="0" presId="urn:microsoft.com/office/officeart/2005/8/layout/lProcess3"/>
    <dgm:cxn modelId="{996FBBD7-70EB-004E-BF68-26AF341F4D9F}" type="presParOf" srcId="{A742686B-6018-3E4E-B40C-47A83A80814A}" destId="{AC15DC23-7118-F149-A216-AD5B7427A0E9}" srcOrd="6" destOrd="0" presId="urn:microsoft.com/office/officeart/2005/8/layout/lProcess3"/>
    <dgm:cxn modelId="{84AE4C20-9C7E-A648-9863-FFCB7654DBB8}" type="presParOf" srcId="{AC15DC23-7118-F149-A216-AD5B7427A0E9}" destId="{34D6DA8D-8C8C-7946-8E54-63E3C2AD040F}" srcOrd="0" destOrd="0" presId="urn:microsoft.com/office/officeart/2005/8/layout/lProcess3"/>
    <dgm:cxn modelId="{B12375E6-4A2F-594D-A49D-12B90528FA47}" type="presParOf" srcId="{AC15DC23-7118-F149-A216-AD5B7427A0E9}" destId="{F7181351-F6B1-F342-AF22-6AA55A61E9B9}" srcOrd="1" destOrd="0" presId="urn:microsoft.com/office/officeart/2005/8/layout/lProcess3"/>
    <dgm:cxn modelId="{B726EF08-8C19-644B-9937-1F2C878D6ADE}" type="presParOf" srcId="{AC15DC23-7118-F149-A216-AD5B7427A0E9}" destId="{9F2596E9-12EF-5F40-9FE5-7121E4625321}" srcOrd="2" destOrd="0" presId="urn:microsoft.com/office/officeart/2005/8/layout/lProcess3"/>
    <dgm:cxn modelId="{3BE89428-BD16-4342-993E-F82D71B292D6}" type="presParOf" srcId="{AC15DC23-7118-F149-A216-AD5B7427A0E9}" destId="{C9A0F879-709C-2344-B901-1A47932B7C64}" srcOrd="3" destOrd="0" presId="urn:microsoft.com/office/officeart/2005/8/layout/lProcess3"/>
    <dgm:cxn modelId="{410FB1A6-ACB9-0F45-9954-23DD4E1EF6A0}" type="presParOf" srcId="{AC15DC23-7118-F149-A216-AD5B7427A0E9}" destId="{97EF0DAE-4A8C-7F47-9D61-CD7574CF0FAF}" srcOrd="4" destOrd="0" presId="urn:microsoft.com/office/officeart/2005/8/layout/lProcess3"/>
    <dgm:cxn modelId="{A7177FC2-6033-284E-8959-8A997572470C}" type="presParOf" srcId="{A742686B-6018-3E4E-B40C-47A83A80814A}" destId="{70C73D8A-7174-824E-BC4E-BFBD9BDE9631}" srcOrd="7" destOrd="0" presId="urn:microsoft.com/office/officeart/2005/8/layout/lProcess3"/>
    <dgm:cxn modelId="{DC78ECFF-A213-C044-8695-98E2BADF70C7}" type="presParOf" srcId="{A742686B-6018-3E4E-B40C-47A83A80814A}" destId="{8947A6CF-8EFB-A742-80F1-CD379742E1E1}" srcOrd="8" destOrd="0" presId="urn:microsoft.com/office/officeart/2005/8/layout/lProcess3"/>
    <dgm:cxn modelId="{BCFFB9F3-0FFC-514D-8CB0-0FBAAF42FB47}" type="presParOf" srcId="{8947A6CF-8EFB-A742-80F1-CD379742E1E1}" destId="{30AE4E55-112D-AC45-9073-A89EE8F942D2}" srcOrd="0" destOrd="0" presId="urn:microsoft.com/office/officeart/2005/8/layout/lProcess3"/>
    <dgm:cxn modelId="{9EB3F3E4-016D-0549-ABD0-4B574BA6CF44}" type="presParOf" srcId="{8947A6CF-8EFB-A742-80F1-CD379742E1E1}" destId="{BE3DA0F8-225F-044E-84E4-36568CA8049F}" srcOrd="1" destOrd="0" presId="urn:microsoft.com/office/officeart/2005/8/layout/lProcess3"/>
    <dgm:cxn modelId="{2AA95078-7D93-4A49-9420-E40E78440DCA}" type="presParOf" srcId="{8947A6CF-8EFB-A742-80F1-CD379742E1E1}" destId="{BA00CEEF-5F40-9C48-B89A-8A524B4F2E6E}" srcOrd="2" destOrd="0" presId="urn:microsoft.com/office/officeart/2005/8/layout/lProcess3"/>
    <dgm:cxn modelId="{ABBD71A1-36F5-D24C-9DD0-93B8AA81A6B3}" type="presParOf" srcId="{8947A6CF-8EFB-A742-80F1-CD379742E1E1}" destId="{C6C13598-6D68-B14F-8AAD-683082D38890}" srcOrd="3" destOrd="0" presId="urn:microsoft.com/office/officeart/2005/8/layout/lProcess3"/>
    <dgm:cxn modelId="{C6E816FF-4971-9946-8EA8-4999EED756BA}" type="presParOf" srcId="{8947A6CF-8EFB-A742-80F1-CD379742E1E1}" destId="{7AE743DE-6304-3B4C-847F-E84B6AEFA4F4}" srcOrd="4" destOrd="0" presId="urn:microsoft.com/office/officeart/2005/8/layout/lProcess3"/>
    <dgm:cxn modelId="{8F04C0A3-C141-B940-A469-0F7D36DA726B}" type="presParOf" srcId="{A742686B-6018-3E4E-B40C-47A83A80814A}" destId="{E415769C-FC81-C148-A522-12E341B1C9DB}" srcOrd="9" destOrd="0" presId="urn:microsoft.com/office/officeart/2005/8/layout/lProcess3"/>
    <dgm:cxn modelId="{4F6CF012-68E5-E84D-AFBA-0E6319E7BAEB}" type="presParOf" srcId="{A742686B-6018-3E4E-B40C-47A83A80814A}" destId="{3E548BEE-CE1E-AE46-8687-CD30ADF6F21B}" srcOrd="10" destOrd="0" presId="urn:microsoft.com/office/officeart/2005/8/layout/lProcess3"/>
    <dgm:cxn modelId="{8E0E87C8-7AB7-9240-9E7F-0EE22AD5D70C}" type="presParOf" srcId="{3E548BEE-CE1E-AE46-8687-CD30ADF6F21B}" destId="{78AC4E77-EA2E-BE48-9C4B-DD7A145CA42A}" srcOrd="0" destOrd="0" presId="urn:microsoft.com/office/officeart/2005/8/layout/lProcess3"/>
    <dgm:cxn modelId="{C1561A4B-0308-D248-9057-088B4B556217}" type="presParOf" srcId="{3E548BEE-CE1E-AE46-8687-CD30ADF6F21B}" destId="{65488AAB-F841-3C4B-80BB-57187BAD7235}" srcOrd="1" destOrd="0" presId="urn:microsoft.com/office/officeart/2005/8/layout/lProcess3"/>
    <dgm:cxn modelId="{E78F2023-FEAE-A64C-8036-BB4AEACB711A}" type="presParOf" srcId="{3E548BEE-CE1E-AE46-8687-CD30ADF6F21B}" destId="{A139EC69-84C0-2B41-BB6C-14E39E7E926B}" srcOrd="2" destOrd="0" presId="urn:microsoft.com/office/officeart/2005/8/layout/lProcess3"/>
    <dgm:cxn modelId="{0AF938E2-4367-774E-B584-89C244E97D36}" type="presParOf" srcId="{3E548BEE-CE1E-AE46-8687-CD30ADF6F21B}" destId="{0F2F3D31-82A9-B04C-8D2C-E2CF2599143E}" srcOrd="3" destOrd="0" presId="urn:microsoft.com/office/officeart/2005/8/layout/lProcess3"/>
    <dgm:cxn modelId="{288FAD01-CF9B-244D-9279-377A07746A7D}" type="presParOf" srcId="{3E548BEE-CE1E-AE46-8687-CD30ADF6F21B}" destId="{313DE4F9-64C4-2A4B-9E13-ABBFFA7E6843}"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22F2387-CEDE-0F43-9245-4487BC5E3268}" type="doc">
      <dgm:prSet loTypeId="urn:microsoft.com/office/officeart/2005/8/layout/arrow5" loCatId="icon" qsTypeId="urn:microsoft.com/office/officeart/2005/8/quickstyle/simple5" qsCatId="simple" csTypeId="urn:microsoft.com/office/officeart/2005/8/colors/accent1_2" csCatId="accent1"/>
      <dgm:spPr/>
      <dgm:t>
        <a:bodyPr/>
        <a:lstStyle/>
        <a:p>
          <a:endParaRPr lang="en-US"/>
        </a:p>
      </dgm:t>
    </dgm:pt>
    <dgm:pt modelId="{28DA63C2-CD0F-8643-ACF2-4B036CD1F4A8}">
      <dgm:prSet/>
      <dgm:spPr/>
      <dgm:t>
        <a:bodyPr/>
        <a:lstStyle/>
        <a:p>
          <a:r>
            <a:rPr lang="en-US"/>
            <a:t>Bargaining Power of Buyers</a:t>
          </a:r>
        </a:p>
      </dgm:t>
    </dgm:pt>
    <dgm:pt modelId="{4916CF46-D238-4C4C-914C-DD6052B4E501}" type="parTrans" cxnId="{BE440051-6AF2-EA4F-9425-499E973F7F8D}">
      <dgm:prSet/>
      <dgm:spPr/>
      <dgm:t>
        <a:bodyPr/>
        <a:lstStyle/>
        <a:p>
          <a:endParaRPr lang="en-US"/>
        </a:p>
      </dgm:t>
    </dgm:pt>
    <dgm:pt modelId="{7A4AC674-43EB-B64A-8BD5-ACE49D5757DF}" type="sibTrans" cxnId="{BE440051-6AF2-EA4F-9425-499E973F7F8D}">
      <dgm:prSet/>
      <dgm:spPr/>
      <dgm:t>
        <a:bodyPr/>
        <a:lstStyle/>
        <a:p>
          <a:endParaRPr lang="en-US"/>
        </a:p>
      </dgm:t>
    </dgm:pt>
    <dgm:pt modelId="{EF54140E-83D0-1C47-B496-733CDCD5C14D}">
      <dgm:prSet/>
      <dgm:spPr/>
      <dgm:t>
        <a:bodyPr/>
        <a:lstStyle/>
        <a:p>
          <a:r>
            <a:rPr lang="en-US"/>
            <a:t>Bargaining Power of Suppliers</a:t>
          </a:r>
        </a:p>
      </dgm:t>
    </dgm:pt>
    <dgm:pt modelId="{7F8205D3-5015-D542-A57A-4B7E34A2715A}" type="parTrans" cxnId="{FAB788E8-B3E3-D940-A76F-8E8964A16C8C}">
      <dgm:prSet/>
      <dgm:spPr/>
      <dgm:t>
        <a:bodyPr/>
        <a:lstStyle/>
        <a:p>
          <a:endParaRPr lang="en-US"/>
        </a:p>
      </dgm:t>
    </dgm:pt>
    <dgm:pt modelId="{C0B0D33A-C116-5243-852A-EE54E34A4838}" type="sibTrans" cxnId="{FAB788E8-B3E3-D940-A76F-8E8964A16C8C}">
      <dgm:prSet/>
      <dgm:spPr/>
      <dgm:t>
        <a:bodyPr/>
        <a:lstStyle/>
        <a:p>
          <a:endParaRPr lang="en-US"/>
        </a:p>
      </dgm:t>
    </dgm:pt>
    <dgm:pt modelId="{DA7B85FD-5EBA-3F40-9259-FC614933F601}">
      <dgm:prSet/>
      <dgm:spPr/>
      <dgm:t>
        <a:bodyPr/>
        <a:lstStyle/>
        <a:p>
          <a:r>
            <a:rPr lang="en-US"/>
            <a:t>Threat of Substitutes</a:t>
          </a:r>
        </a:p>
      </dgm:t>
    </dgm:pt>
    <dgm:pt modelId="{B14890F9-C296-EA4A-B20B-7D4E5F7A3E1E}" type="parTrans" cxnId="{D5325AE5-4F06-6F4E-9A22-59845227EB6E}">
      <dgm:prSet/>
      <dgm:spPr/>
      <dgm:t>
        <a:bodyPr/>
        <a:lstStyle/>
        <a:p>
          <a:endParaRPr lang="en-US"/>
        </a:p>
      </dgm:t>
    </dgm:pt>
    <dgm:pt modelId="{0E8AACCE-E685-FA4A-8CA8-26287B7BABDE}" type="sibTrans" cxnId="{D5325AE5-4F06-6F4E-9A22-59845227EB6E}">
      <dgm:prSet/>
      <dgm:spPr/>
      <dgm:t>
        <a:bodyPr/>
        <a:lstStyle/>
        <a:p>
          <a:endParaRPr lang="en-US"/>
        </a:p>
      </dgm:t>
    </dgm:pt>
    <dgm:pt modelId="{796E3AE6-A1FD-6449-8FB0-17BEE5C07ED5}">
      <dgm:prSet/>
      <dgm:spPr/>
      <dgm:t>
        <a:bodyPr/>
        <a:lstStyle/>
        <a:p>
          <a:r>
            <a:rPr lang="en-US"/>
            <a:t>Threat of New Entrants</a:t>
          </a:r>
        </a:p>
      </dgm:t>
    </dgm:pt>
    <dgm:pt modelId="{9B0C5F67-69AF-3A45-9C88-E09C3A4D7883}" type="parTrans" cxnId="{45E647F2-959D-1848-86F7-16ECB908F180}">
      <dgm:prSet/>
      <dgm:spPr/>
      <dgm:t>
        <a:bodyPr/>
        <a:lstStyle/>
        <a:p>
          <a:endParaRPr lang="en-US"/>
        </a:p>
      </dgm:t>
    </dgm:pt>
    <dgm:pt modelId="{E800205C-C9F3-A64F-B10D-9F078494781F}" type="sibTrans" cxnId="{45E647F2-959D-1848-86F7-16ECB908F180}">
      <dgm:prSet/>
      <dgm:spPr/>
      <dgm:t>
        <a:bodyPr/>
        <a:lstStyle/>
        <a:p>
          <a:endParaRPr lang="en-US"/>
        </a:p>
      </dgm:t>
    </dgm:pt>
    <dgm:pt modelId="{336A23E3-43F4-894E-9B4C-2545C2DF1D57}">
      <dgm:prSet/>
      <dgm:spPr/>
      <dgm:t>
        <a:bodyPr/>
        <a:lstStyle/>
        <a:p>
          <a:r>
            <a:rPr lang="en-US"/>
            <a:t>Rivalry among competitors</a:t>
          </a:r>
        </a:p>
      </dgm:t>
    </dgm:pt>
    <dgm:pt modelId="{A6D5E8E2-3660-894F-A02B-B0F93854B605}" type="parTrans" cxnId="{72E19F5B-E75A-E141-AAE3-DED5EE729F2A}">
      <dgm:prSet/>
      <dgm:spPr/>
      <dgm:t>
        <a:bodyPr/>
        <a:lstStyle/>
        <a:p>
          <a:endParaRPr lang="en-US"/>
        </a:p>
      </dgm:t>
    </dgm:pt>
    <dgm:pt modelId="{1CAF9898-6C43-5047-93CB-7D0DED67FBAD}" type="sibTrans" cxnId="{72E19F5B-E75A-E141-AAE3-DED5EE729F2A}">
      <dgm:prSet/>
      <dgm:spPr/>
      <dgm:t>
        <a:bodyPr/>
        <a:lstStyle/>
        <a:p>
          <a:endParaRPr lang="en-US"/>
        </a:p>
      </dgm:t>
    </dgm:pt>
    <dgm:pt modelId="{1F427AAD-8FCE-794A-B9EC-D99D1958CAAA}" type="pres">
      <dgm:prSet presAssocID="{F22F2387-CEDE-0F43-9245-4487BC5E3268}" presName="diagram" presStyleCnt="0">
        <dgm:presLayoutVars>
          <dgm:dir/>
          <dgm:resizeHandles val="exact"/>
        </dgm:presLayoutVars>
      </dgm:prSet>
      <dgm:spPr/>
    </dgm:pt>
    <dgm:pt modelId="{CFA27642-F313-B14E-9ECA-D6E67E21549A}" type="pres">
      <dgm:prSet presAssocID="{28DA63C2-CD0F-8643-ACF2-4B036CD1F4A8}" presName="arrow" presStyleLbl="node1" presStyleIdx="0" presStyleCnt="5">
        <dgm:presLayoutVars>
          <dgm:bulletEnabled val="1"/>
        </dgm:presLayoutVars>
      </dgm:prSet>
      <dgm:spPr/>
    </dgm:pt>
    <dgm:pt modelId="{8CC53A9C-A7A4-A647-BA83-D4FAB51DF9CC}" type="pres">
      <dgm:prSet presAssocID="{EF54140E-83D0-1C47-B496-733CDCD5C14D}" presName="arrow" presStyleLbl="node1" presStyleIdx="1" presStyleCnt="5">
        <dgm:presLayoutVars>
          <dgm:bulletEnabled val="1"/>
        </dgm:presLayoutVars>
      </dgm:prSet>
      <dgm:spPr/>
    </dgm:pt>
    <dgm:pt modelId="{47795E9F-1CD0-8C47-A7F0-7FE38D0D9E57}" type="pres">
      <dgm:prSet presAssocID="{DA7B85FD-5EBA-3F40-9259-FC614933F601}" presName="arrow" presStyleLbl="node1" presStyleIdx="2" presStyleCnt="5">
        <dgm:presLayoutVars>
          <dgm:bulletEnabled val="1"/>
        </dgm:presLayoutVars>
      </dgm:prSet>
      <dgm:spPr/>
    </dgm:pt>
    <dgm:pt modelId="{7E76EBF2-A2F3-8442-A6A2-EF4BBA1B3890}" type="pres">
      <dgm:prSet presAssocID="{796E3AE6-A1FD-6449-8FB0-17BEE5C07ED5}" presName="arrow" presStyleLbl="node1" presStyleIdx="3" presStyleCnt="5">
        <dgm:presLayoutVars>
          <dgm:bulletEnabled val="1"/>
        </dgm:presLayoutVars>
      </dgm:prSet>
      <dgm:spPr/>
    </dgm:pt>
    <dgm:pt modelId="{3709703C-6BEE-ED45-AD9B-226FF3688E62}" type="pres">
      <dgm:prSet presAssocID="{336A23E3-43F4-894E-9B4C-2545C2DF1D57}" presName="arrow" presStyleLbl="node1" presStyleIdx="4" presStyleCnt="5">
        <dgm:presLayoutVars>
          <dgm:bulletEnabled val="1"/>
        </dgm:presLayoutVars>
      </dgm:prSet>
      <dgm:spPr/>
    </dgm:pt>
  </dgm:ptLst>
  <dgm:cxnLst>
    <dgm:cxn modelId="{332FFC43-145F-E946-8166-C6A7265193E2}" type="presOf" srcId="{F22F2387-CEDE-0F43-9245-4487BC5E3268}" destId="{1F427AAD-8FCE-794A-B9EC-D99D1958CAAA}" srcOrd="0" destOrd="0" presId="urn:microsoft.com/office/officeart/2005/8/layout/arrow5"/>
    <dgm:cxn modelId="{BE440051-6AF2-EA4F-9425-499E973F7F8D}" srcId="{F22F2387-CEDE-0F43-9245-4487BC5E3268}" destId="{28DA63C2-CD0F-8643-ACF2-4B036CD1F4A8}" srcOrd="0" destOrd="0" parTransId="{4916CF46-D238-4C4C-914C-DD6052B4E501}" sibTransId="{7A4AC674-43EB-B64A-8BD5-ACE49D5757DF}"/>
    <dgm:cxn modelId="{72E19F5B-E75A-E141-AAE3-DED5EE729F2A}" srcId="{F22F2387-CEDE-0F43-9245-4487BC5E3268}" destId="{336A23E3-43F4-894E-9B4C-2545C2DF1D57}" srcOrd="4" destOrd="0" parTransId="{A6D5E8E2-3660-894F-A02B-B0F93854B605}" sibTransId="{1CAF9898-6C43-5047-93CB-7D0DED67FBAD}"/>
    <dgm:cxn modelId="{6055FF71-97C5-CB4E-B53C-347AD7B43735}" type="presOf" srcId="{796E3AE6-A1FD-6449-8FB0-17BEE5C07ED5}" destId="{7E76EBF2-A2F3-8442-A6A2-EF4BBA1B3890}" srcOrd="0" destOrd="0" presId="urn:microsoft.com/office/officeart/2005/8/layout/arrow5"/>
    <dgm:cxn modelId="{85AED8AE-34A7-914F-8A4D-F45963F36BCF}" type="presOf" srcId="{EF54140E-83D0-1C47-B496-733CDCD5C14D}" destId="{8CC53A9C-A7A4-A647-BA83-D4FAB51DF9CC}" srcOrd="0" destOrd="0" presId="urn:microsoft.com/office/officeart/2005/8/layout/arrow5"/>
    <dgm:cxn modelId="{1C9C83B6-FE2E-8344-B1A4-E34FF22704A7}" type="presOf" srcId="{336A23E3-43F4-894E-9B4C-2545C2DF1D57}" destId="{3709703C-6BEE-ED45-AD9B-226FF3688E62}" srcOrd="0" destOrd="0" presId="urn:microsoft.com/office/officeart/2005/8/layout/arrow5"/>
    <dgm:cxn modelId="{AA067DBC-40F3-114C-92AF-3BDE4C2A6F39}" type="presOf" srcId="{28DA63C2-CD0F-8643-ACF2-4B036CD1F4A8}" destId="{CFA27642-F313-B14E-9ECA-D6E67E21549A}" srcOrd="0" destOrd="0" presId="urn:microsoft.com/office/officeart/2005/8/layout/arrow5"/>
    <dgm:cxn modelId="{D5325AE5-4F06-6F4E-9A22-59845227EB6E}" srcId="{F22F2387-CEDE-0F43-9245-4487BC5E3268}" destId="{DA7B85FD-5EBA-3F40-9259-FC614933F601}" srcOrd="2" destOrd="0" parTransId="{B14890F9-C296-EA4A-B20B-7D4E5F7A3E1E}" sibTransId="{0E8AACCE-E685-FA4A-8CA8-26287B7BABDE}"/>
    <dgm:cxn modelId="{FAB788E8-B3E3-D940-A76F-8E8964A16C8C}" srcId="{F22F2387-CEDE-0F43-9245-4487BC5E3268}" destId="{EF54140E-83D0-1C47-B496-733CDCD5C14D}" srcOrd="1" destOrd="0" parTransId="{7F8205D3-5015-D542-A57A-4B7E34A2715A}" sibTransId="{C0B0D33A-C116-5243-852A-EE54E34A4838}"/>
    <dgm:cxn modelId="{45E647F2-959D-1848-86F7-16ECB908F180}" srcId="{F22F2387-CEDE-0F43-9245-4487BC5E3268}" destId="{796E3AE6-A1FD-6449-8FB0-17BEE5C07ED5}" srcOrd="3" destOrd="0" parTransId="{9B0C5F67-69AF-3A45-9C88-E09C3A4D7883}" sibTransId="{E800205C-C9F3-A64F-B10D-9F078494781F}"/>
    <dgm:cxn modelId="{64ADBCFA-9741-F445-9244-CF96163D1F52}" type="presOf" srcId="{DA7B85FD-5EBA-3F40-9259-FC614933F601}" destId="{47795E9F-1CD0-8C47-A7F0-7FE38D0D9E57}" srcOrd="0" destOrd="0" presId="urn:microsoft.com/office/officeart/2005/8/layout/arrow5"/>
    <dgm:cxn modelId="{005692E3-6D65-9D4B-B32E-F0476E4CDCA0}" type="presParOf" srcId="{1F427AAD-8FCE-794A-B9EC-D99D1958CAAA}" destId="{CFA27642-F313-B14E-9ECA-D6E67E21549A}" srcOrd="0" destOrd="0" presId="urn:microsoft.com/office/officeart/2005/8/layout/arrow5"/>
    <dgm:cxn modelId="{EE63CC1B-F11F-6C4D-8862-A2A7F1D74EF1}" type="presParOf" srcId="{1F427AAD-8FCE-794A-B9EC-D99D1958CAAA}" destId="{8CC53A9C-A7A4-A647-BA83-D4FAB51DF9CC}" srcOrd="1" destOrd="0" presId="urn:microsoft.com/office/officeart/2005/8/layout/arrow5"/>
    <dgm:cxn modelId="{A3E410DB-D5F3-C545-9D91-9D49FF4C1AFD}" type="presParOf" srcId="{1F427AAD-8FCE-794A-B9EC-D99D1958CAAA}" destId="{47795E9F-1CD0-8C47-A7F0-7FE38D0D9E57}" srcOrd="2" destOrd="0" presId="urn:microsoft.com/office/officeart/2005/8/layout/arrow5"/>
    <dgm:cxn modelId="{95C4947B-EFC1-CF49-8AA6-46BC2DFBFEF6}" type="presParOf" srcId="{1F427AAD-8FCE-794A-B9EC-D99D1958CAAA}" destId="{7E76EBF2-A2F3-8442-A6A2-EF4BBA1B3890}" srcOrd="3" destOrd="0" presId="urn:microsoft.com/office/officeart/2005/8/layout/arrow5"/>
    <dgm:cxn modelId="{E16843F9-94FD-6E4B-8BC6-328C2E4AE12B}" type="presParOf" srcId="{1F427AAD-8FCE-794A-B9EC-D99D1958CAAA}" destId="{3709703C-6BEE-ED45-AD9B-226FF3688E62}" srcOrd="4" destOrd="0" presId="urn:microsoft.com/office/officeart/2005/8/layout/arrow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E9C7FF1-A778-BE49-9FC9-282083942BA7}" type="doc">
      <dgm:prSet loTypeId="urn:microsoft.com/office/officeart/2005/8/layout/vList6" loCatId="icon" qsTypeId="urn:microsoft.com/office/officeart/2005/8/quickstyle/simple1" qsCatId="simple" csTypeId="urn:microsoft.com/office/officeart/2005/8/colors/accent1_2" csCatId="accent1" phldr="1"/>
      <dgm:spPr/>
      <dgm:t>
        <a:bodyPr/>
        <a:lstStyle/>
        <a:p>
          <a:endParaRPr lang="en-US"/>
        </a:p>
      </dgm:t>
    </dgm:pt>
    <dgm:pt modelId="{00929DC9-0D1E-924A-A8FE-11D026C02A79}">
      <dgm:prSet phldrT="[Text]"/>
      <dgm:spPr/>
      <dgm:t>
        <a:bodyPr/>
        <a:lstStyle/>
        <a:p>
          <a:r>
            <a:rPr lang="en-US" dirty="0"/>
            <a:t>Power of Buyers</a:t>
          </a:r>
        </a:p>
      </dgm:t>
    </dgm:pt>
    <dgm:pt modelId="{8E1A7DAF-F31C-BF4E-9887-82929DAAB802}" type="parTrans" cxnId="{6DEBBCAC-A50B-BD46-8DD3-C7AFC5910A65}">
      <dgm:prSet/>
      <dgm:spPr/>
      <dgm:t>
        <a:bodyPr/>
        <a:lstStyle/>
        <a:p>
          <a:endParaRPr lang="en-US"/>
        </a:p>
      </dgm:t>
    </dgm:pt>
    <dgm:pt modelId="{69074407-E1FF-CD4B-BA3B-545CC5D6DB5D}" type="sibTrans" cxnId="{6DEBBCAC-A50B-BD46-8DD3-C7AFC5910A65}">
      <dgm:prSet/>
      <dgm:spPr/>
      <dgm:t>
        <a:bodyPr/>
        <a:lstStyle/>
        <a:p>
          <a:endParaRPr lang="en-US"/>
        </a:p>
      </dgm:t>
    </dgm:pt>
    <dgm:pt modelId="{03E66F3C-D461-F148-8FE2-F96230D7BBFA}">
      <dgm:prSet phldrT="[Text]"/>
      <dgm:spPr/>
      <dgm:t>
        <a:bodyPr/>
        <a:lstStyle/>
        <a:p>
          <a:r>
            <a:rPr lang="en-US" dirty="0"/>
            <a:t>Consumer Choice</a:t>
          </a:r>
        </a:p>
      </dgm:t>
    </dgm:pt>
    <dgm:pt modelId="{4E283D0B-4FD4-CB47-A0AE-E72EEF5C6172}" type="parTrans" cxnId="{271348E9-7329-8A44-9877-04F59EF52876}">
      <dgm:prSet/>
      <dgm:spPr/>
      <dgm:t>
        <a:bodyPr/>
        <a:lstStyle/>
        <a:p>
          <a:endParaRPr lang="en-US"/>
        </a:p>
      </dgm:t>
    </dgm:pt>
    <dgm:pt modelId="{B7304656-CB71-3E41-8204-99F6FA87FBC0}" type="sibTrans" cxnId="{271348E9-7329-8A44-9877-04F59EF52876}">
      <dgm:prSet/>
      <dgm:spPr/>
      <dgm:t>
        <a:bodyPr/>
        <a:lstStyle/>
        <a:p>
          <a:endParaRPr lang="en-US"/>
        </a:p>
      </dgm:t>
    </dgm:pt>
    <dgm:pt modelId="{B9975BF0-DDB5-B04B-B590-A02EC9C5EB8F}">
      <dgm:prSet phldrT="[Text]"/>
      <dgm:spPr/>
      <dgm:t>
        <a:bodyPr/>
        <a:lstStyle/>
        <a:p>
          <a:r>
            <a:rPr lang="en-US" dirty="0"/>
            <a:t>Subscription Service</a:t>
          </a:r>
        </a:p>
      </dgm:t>
    </dgm:pt>
    <dgm:pt modelId="{B3244A80-E4A6-9743-BA00-73F5AF87F065}" type="parTrans" cxnId="{87DD4639-3DA6-1046-83E9-D16CEB0B9BB3}">
      <dgm:prSet/>
      <dgm:spPr/>
      <dgm:t>
        <a:bodyPr/>
        <a:lstStyle/>
        <a:p>
          <a:endParaRPr lang="en-US"/>
        </a:p>
      </dgm:t>
    </dgm:pt>
    <dgm:pt modelId="{769C8C26-FE8A-6E41-9547-E64AFE61229E}" type="sibTrans" cxnId="{87DD4639-3DA6-1046-83E9-D16CEB0B9BB3}">
      <dgm:prSet/>
      <dgm:spPr/>
      <dgm:t>
        <a:bodyPr/>
        <a:lstStyle/>
        <a:p>
          <a:endParaRPr lang="en-US"/>
        </a:p>
      </dgm:t>
    </dgm:pt>
    <dgm:pt modelId="{FBCB6130-707A-CC46-A97C-51641FDAEA5A}">
      <dgm:prSet phldrT="[Text]"/>
      <dgm:spPr/>
      <dgm:t>
        <a:bodyPr/>
        <a:lstStyle/>
        <a:p>
          <a:r>
            <a:rPr lang="en-US" dirty="0"/>
            <a:t>Power of Suppliers</a:t>
          </a:r>
        </a:p>
      </dgm:t>
    </dgm:pt>
    <dgm:pt modelId="{98C8FBE5-1C49-8C47-9125-0D382BA227A0}" type="parTrans" cxnId="{2DA9F0A5-CD74-3A41-8A12-4631FFF220FE}">
      <dgm:prSet/>
      <dgm:spPr/>
      <dgm:t>
        <a:bodyPr/>
        <a:lstStyle/>
        <a:p>
          <a:endParaRPr lang="en-US"/>
        </a:p>
      </dgm:t>
    </dgm:pt>
    <dgm:pt modelId="{30B2BD38-AA9F-104F-93D0-BB9FCAAE7BAF}" type="sibTrans" cxnId="{2DA9F0A5-CD74-3A41-8A12-4631FFF220FE}">
      <dgm:prSet/>
      <dgm:spPr/>
      <dgm:t>
        <a:bodyPr/>
        <a:lstStyle/>
        <a:p>
          <a:endParaRPr lang="en-US"/>
        </a:p>
      </dgm:t>
    </dgm:pt>
    <dgm:pt modelId="{FAA7FFA5-FA39-6F46-B892-049385F481BE}">
      <dgm:prSet phldrT="[Text]"/>
      <dgm:spPr/>
      <dgm:t>
        <a:bodyPr/>
        <a:lstStyle/>
        <a:p>
          <a:r>
            <a:rPr lang="en-US" dirty="0"/>
            <a:t>Film Studios</a:t>
          </a:r>
        </a:p>
      </dgm:t>
    </dgm:pt>
    <dgm:pt modelId="{D5FD3EE0-5409-E94F-B2E7-20C67FEFF308}" type="parTrans" cxnId="{04CD62F6-0846-3747-A720-F26B55EDE582}">
      <dgm:prSet/>
      <dgm:spPr/>
      <dgm:t>
        <a:bodyPr/>
        <a:lstStyle/>
        <a:p>
          <a:endParaRPr lang="en-US"/>
        </a:p>
      </dgm:t>
    </dgm:pt>
    <dgm:pt modelId="{6F3380FA-390C-7249-86DF-FE30CFE2C474}" type="sibTrans" cxnId="{04CD62F6-0846-3747-A720-F26B55EDE582}">
      <dgm:prSet/>
      <dgm:spPr/>
      <dgm:t>
        <a:bodyPr/>
        <a:lstStyle/>
        <a:p>
          <a:endParaRPr lang="en-US"/>
        </a:p>
      </dgm:t>
    </dgm:pt>
    <dgm:pt modelId="{72A2009B-5D8D-684C-A893-021813C0CE1E}">
      <dgm:prSet phldrT="[Text]"/>
      <dgm:spPr/>
      <dgm:t>
        <a:bodyPr/>
        <a:lstStyle/>
        <a:p>
          <a:r>
            <a:rPr lang="en-US" dirty="0"/>
            <a:t>Threat of New Entrants</a:t>
          </a:r>
        </a:p>
      </dgm:t>
    </dgm:pt>
    <dgm:pt modelId="{7DC91652-37F0-1145-9814-64F55070E90E}" type="parTrans" cxnId="{BC5A031E-DE2A-F646-B1CE-8D3D280D8B20}">
      <dgm:prSet/>
      <dgm:spPr/>
      <dgm:t>
        <a:bodyPr/>
        <a:lstStyle/>
        <a:p>
          <a:endParaRPr lang="en-US"/>
        </a:p>
      </dgm:t>
    </dgm:pt>
    <dgm:pt modelId="{5EE5EDD7-0FB0-9F4F-B4E2-A08E7459EC4D}" type="sibTrans" cxnId="{BC5A031E-DE2A-F646-B1CE-8D3D280D8B20}">
      <dgm:prSet/>
      <dgm:spPr/>
      <dgm:t>
        <a:bodyPr/>
        <a:lstStyle/>
        <a:p>
          <a:endParaRPr lang="en-US"/>
        </a:p>
      </dgm:t>
    </dgm:pt>
    <dgm:pt modelId="{73DC384D-2B3B-F347-9EA7-D97207E4739F}">
      <dgm:prSet phldrT="[Text]"/>
      <dgm:spPr/>
      <dgm:t>
        <a:bodyPr/>
        <a:lstStyle/>
        <a:p>
          <a:r>
            <a:rPr lang="en-US" dirty="0"/>
            <a:t>Threat of Substitutes</a:t>
          </a:r>
        </a:p>
      </dgm:t>
    </dgm:pt>
    <dgm:pt modelId="{D8CBE91E-4720-1647-A191-C72DD4AFEF27}" type="parTrans" cxnId="{73C98024-FD45-C548-B3D6-378052EC597E}">
      <dgm:prSet/>
      <dgm:spPr/>
      <dgm:t>
        <a:bodyPr/>
        <a:lstStyle/>
        <a:p>
          <a:endParaRPr lang="en-US"/>
        </a:p>
      </dgm:t>
    </dgm:pt>
    <dgm:pt modelId="{F3C50135-DCE7-3345-9A6A-71872092FB12}" type="sibTrans" cxnId="{73C98024-FD45-C548-B3D6-378052EC597E}">
      <dgm:prSet/>
      <dgm:spPr/>
      <dgm:t>
        <a:bodyPr/>
        <a:lstStyle/>
        <a:p>
          <a:endParaRPr lang="en-US"/>
        </a:p>
      </dgm:t>
    </dgm:pt>
    <dgm:pt modelId="{F12AD515-4BC6-5B4E-B8E6-F8BFB8D5C4E1}">
      <dgm:prSet phldrT="[Text]"/>
      <dgm:spPr/>
      <dgm:t>
        <a:bodyPr/>
        <a:lstStyle/>
        <a:p>
          <a:r>
            <a:rPr lang="en-US" dirty="0"/>
            <a:t>Rivalry among Competitors</a:t>
          </a:r>
        </a:p>
      </dgm:t>
    </dgm:pt>
    <dgm:pt modelId="{737AFB16-0DCC-394F-98A2-E687486B7DB1}" type="parTrans" cxnId="{9F8751D4-003B-8045-BE62-D26AD5FB436D}">
      <dgm:prSet/>
      <dgm:spPr/>
      <dgm:t>
        <a:bodyPr/>
        <a:lstStyle/>
        <a:p>
          <a:endParaRPr lang="en-US"/>
        </a:p>
      </dgm:t>
    </dgm:pt>
    <dgm:pt modelId="{B27A5AB6-593A-A343-B7A8-8618DA15BCBD}" type="sibTrans" cxnId="{9F8751D4-003B-8045-BE62-D26AD5FB436D}">
      <dgm:prSet/>
      <dgm:spPr/>
      <dgm:t>
        <a:bodyPr/>
        <a:lstStyle/>
        <a:p>
          <a:endParaRPr lang="en-US"/>
        </a:p>
      </dgm:t>
    </dgm:pt>
    <dgm:pt modelId="{B2DF595D-CB11-E84F-94E1-B56C239D9EA8}">
      <dgm:prSet phldrT="[Text]"/>
      <dgm:spPr/>
      <dgm:t>
        <a:bodyPr/>
        <a:lstStyle/>
        <a:p>
          <a:r>
            <a:rPr lang="en-US" dirty="0"/>
            <a:t>Technology Providers</a:t>
          </a:r>
        </a:p>
      </dgm:t>
    </dgm:pt>
    <dgm:pt modelId="{2AA1078F-08BD-4E40-B6BA-89D4CBF9F0AA}" type="parTrans" cxnId="{7F836F01-8267-4745-B4D6-9C3ED1028B58}">
      <dgm:prSet/>
      <dgm:spPr/>
      <dgm:t>
        <a:bodyPr/>
        <a:lstStyle/>
        <a:p>
          <a:endParaRPr lang="en-US"/>
        </a:p>
      </dgm:t>
    </dgm:pt>
    <dgm:pt modelId="{15D3C2A4-1BEF-0A45-B9B5-93B01F098738}" type="sibTrans" cxnId="{7F836F01-8267-4745-B4D6-9C3ED1028B58}">
      <dgm:prSet/>
      <dgm:spPr/>
      <dgm:t>
        <a:bodyPr/>
        <a:lstStyle/>
        <a:p>
          <a:endParaRPr lang="en-US"/>
        </a:p>
      </dgm:t>
    </dgm:pt>
    <dgm:pt modelId="{B2DD6ECE-DCD5-014C-AC7B-9AC5D2ED49C3}">
      <dgm:prSet phldrT="[Text]"/>
      <dgm:spPr/>
      <dgm:t>
        <a:bodyPr/>
        <a:lstStyle/>
        <a:p>
          <a:r>
            <a:rPr lang="en-US" dirty="0"/>
            <a:t>High Capital Requirement</a:t>
          </a:r>
        </a:p>
      </dgm:t>
    </dgm:pt>
    <dgm:pt modelId="{CDBFC32A-A15F-9648-AE21-CD998F5D4DF3}" type="parTrans" cxnId="{56BCF4C4-76EF-2349-84E2-D0DBD7C2E4B1}">
      <dgm:prSet/>
      <dgm:spPr/>
      <dgm:t>
        <a:bodyPr/>
        <a:lstStyle/>
        <a:p>
          <a:endParaRPr lang="en-US"/>
        </a:p>
      </dgm:t>
    </dgm:pt>
    <dgm:pt modelId="{B17BD27C-CFDB-D94E-B5F7-48EE03BE5587}" type="sibTrans" cxnId="{56BCF4C4-76EF-2349-84E2-D0DBD7C2E4B1}">
      <dgm:prSet/>
      <dgm:spPr/>
      <dgm:t>
        <a:bodyPr/>
        <a:lstStyle/>
        <a:p>
          <a:endParaRPr lang="en-US"/>
        </a:p>
      </dgm:t>
    </dgm:pt>
    <dgm:pt modelId="{D24A36DE-9C42-7D49-9DA1-84A97443D658}">
      <dgm:prSet phldrT="[Text]"/>
      <dgm:spPr/>
      <dgm:t>
        <a:bodyPr/>
        <a:lstStyle/>
        <a:p>
          <a:r>
            <a:rPr lang="en-US" dirty="0"/>
            <a:t>Strong Brand Loyalty</a:t>
          </a:r>
        </a:p>
      </dgm:t>
    </dgm:pt>
    <dgm:pt modelId="{92F2FC7B-A437-8046-99CC-97EB17C65DC9}" type="parTrans" cxnId="{B9AF0C5F-EF4A-7B41-97F5-1E265CCB5525}">
      <dgm:prSet/>
      <dgm:spPr/>
      <dgm:t>
        <a:bodyPr/>
        <a:lstStyle/>
        <a:p>
          <a:endParaRPr lang="en-US"/>
        </a:p>
      </dgm:t>
    </dgm:pt>
    <dgm:pt modelId="{9761A34A-AA36-904B-8664-265B741F2AF4}" type="sibTrans" cxnId="{B9AF0C5F-EF4A-7B41-97F5-1E265CCB5525}">
      <dgm:prSet/>
      <dgm:spPr/>
      <dgm:t>
        <a:bodyPr/>
        <a:lstStyle/>
        <a:p>
          <a:endParaRPr lang="en-US"/>
        </a:p>
      </dgm:t>
    </dgm:pt>
    <dgm:pt modelId="{B52B90C0-4C3D-1A40-9593-2F746AEBB4BC}">
      <dgm:prSet phldrT="[Text]"/>
      <dgm:spPr/>
      <dgm:t>
        <a:bodyPr/>
        <a:lstStyle/>
        <a:p>
          <a:r>
            <a:rPr lang="en-US" dirty="0"/>
            <a:t>Streaming Services</a:t>
          </a:r>
        </a:p>
      </dgm:t>
    </dgm:pt>
    <dgm:pt modelId="{A2285424-27E5-8140-B32F-EC7DBF99F6FC}" type="parTrans" cxnId="{28783571-161F-304C-86CA-8D60D0D0962E}">
      <dgm:prSet/>
      <dgm:spPr/>
      <dgm:t>
        <a:bodyPr/>
        <a:lstStyle/>
        <a:p>
          <a:endParaRPr lang="en-US"/>
        </a:p>
      </dgm:t>
    </dgm:pt>
    <dgm:pt modelId="{449FBD5A-C3B8-5649-99F3-2AAE64D05C18}" type="sibTrans" cxnId="{28783571-161F-304C-86CA-8D60D0D0962E}">
      <dgm:prSet/>
      <dgm:spPr/>
      <dgm:t>
        <a:bodyPr/>
        <a:lstStyle/>
        <a:p>
          <a:endParaRPr lang="en-US"/>
        </a:p>
      </dgm:t>
    </dgm:pt>
    <dgm:pt modelId="{A148CE32-AC48-594D-8162-8F21022036B7}">
      <dgm:prSet phldrT="[Text]"/>
      <dgm:spPr/>
      <dgm:t>
        <a:bodyPr/>
        <a:lstStyle/>
        <a:p>
          <a:r>
            <a:rPr lang="en-US" dirty="0"/>
            <a:t>Home Entertainment</a:t>
          </a:r>
        </a:p>
      </dgm:t>
    </dgm:pt>
    <dgm:pt modelId="{D297A028-A41F-FB41-B0B7-F29142128FD9}" type="parTrans" cxnId="{946341D9-D918-3146-A47F-32500CBE74FD}">
      <dgm:prSet/>
      <dgm:spPr/>
      <dgm:t>
        <a:bodyPr/>
        <a:lstStyle/>
        <a:p>
          <a:endParaRPr lang="en-US"/>
        </a:p>
      </dgm:t>
    </dgm:pt>
    <dgm:pt modelId="{14BEA494-B228-344C-808D-58B5A7EB6A1B}" type="sibTrans" cxnId="{946341D9-D918-3146-A47F-32500CBE74FD}">
      <dgm:prSet/>
      <dgm:spPr/>
      <dgm:t>
        <a:bodyPr/>
        <a:lstStyle/>
        <a:p>
          <a:endParaRPr lang="en-US"/>
        </a:p>
      </dgm:t>
    </dgm:pt>
    <dgm:pt modelId="{29E6AC0E-78C6-AE4C-BE15-F9E798EFB385}">
      <dgm:prSet phldrT="[Text]"/>
      <dgm:spPr/>
      <dgm:t>
        <a:bodyPr/>
        <a:lstStyle/>
        <a:p>
          <a:r>
            <a:rPr lang="en-US" dirty="0"/>
            <a:t>Brand Loyalty</a:t>
          </a:r>
        </a:p>
      </dgm:t>
    </dgm:pt>
    <dgm:pt modelId="{6062BB8B-55C1-9748-9253-86F45159E167}" type="parTrans" cxnId="{7101D8D7-E808-7B43-8B32-7444D060F9EF}">
      <dgm:prSet/>
      <dgm:spPr/>
      <dgm:t>
        <a:bodyPr/>
        <a:lstStyle/>
        <a:p>
          <a:endParaRPr lang="en-US"/>
        </a:p>
      </dgm:t>
    </dgm:pt>
    <dgm:pt modelId="{CB1A6172-BA69-1441-8532-EE7042701E2B}" type="sibTrans" cxnId="{7101D8D7-E808-7B43-8B32-7444D060F9EF}">
      <dgm:prSet/>
      <dgm:spPr/>
      <dgm:t>
        <a:bodyPr/>
        <a:lstStyle/>
        <a:p>
          <a:endParaRPr lang="en-US"/>
        </a:p>
      </dgm:t>
    </dgm:pt>
    <dgm:pt modelId="{C9DBC315-45E5-134A-97A1-6BEF69A7F074}">
      <dgm:prSet phldrT="[Text]"/>
      <dgm:spPr/>
      <dgm:t>
        <a:bodyPr/>
        <a:lstStyle/>
        <a:p>
          <a:r>
            <a:rPr lang="en-US" dirty="0"/>
            <a:t>Market Share</a:t>
          </a:r>
        </a:p>
      </dgm:t>
    </dgm:pt>
    <dgm:pt modelId="{1B2AAC38-4FF7-744C-AA24-E60DAE9E21B2}" type="parTrans" cxnId="{70A33EF3-8687-1142-9328-F7B66DBDE6A6}">
      <dgm:prSet/>
      <dgm:spPr/>
      <dgm:t>
        <a:bodyPr/>
        <a:lstStyle/>
        <a:p>
          <a:endParaRPr lang="en-US"/>
        </a:p>
      </dgm:t>
    </dgm:pt>
    <dgm:pt modelId="{67A33B54-CD6C-B846-9820-D14EB4097F9A}" type="sibTrans" cxnId="{70A33EF3-8687-1142-9328-F7B66DBDE6A6}">
      <dgm:prSet/>
      <dgm:spPr/>
      <dgm:t>
        <a:bodyPr/>
        <a:lstStyle/>
        <a:p>
          <a:endParaRPr lang="en-US"/>
        </a:p>
      </dgm:t>
    </dgm:pt>
    <dgm:pt modelId="{871C2784-8E8C-0E40-BC79-F6004F07BDCB}" type="pres">
      <dgm:prSet presAssocID="{0E9C7FF1-A778-BE49-9FC9-282083942BA7}" presName="Name0" presStyleCnt="0">
        <dgm:presLayoutVars>
          <dgm:dir/>
          <dgm:animLvl val="lvl"/>
          <dgm:resizeHandles/>
        </dgm:presLayoutVars>
      </dgm:prSet>
      <dgm:spPr/>
    </dgm:pt>
    <dgm:pt modelId="{9EF70C0E-4C26-BF40-B73F-F6CD1CF52D0A}" type="pres">
      <dgm:prSet presAssocID="{00929DC9-0D1E-924A-A8FE-11D026C02A79}" presName="linNode" presStyleCnt="0"/>
      <dgm:spPr/>
    </dgm:pt>
    <dgm:pt modelId="{FAAAB287-D19C-FE40-98D5-EEBAE1388262}" type="pres">
      <dgm:prSet presAssocID="{00929DC9-0D1E-924A-A8FE-11D026C02A79}" presName="parentShp" presStyleLbl="node1" presStyleIdx="0" presStyleCnt="5">
        <dgm:presLayoutVars>
          <dgm:bulletEnabled val="1"/>
        </dgm:presLayoutVars>
      </dgm:prSet>
      <dgm:spPr/>
    </dgm:pt>
    <dgm:pt modelId="{75C09B63-64FC-0D4C-BFFC-E055676BA05A}" type="pres">
      <dgm:prSet presAssocID="{00929DC9-0D1E-924A-A8FE-11D026C02A79}" presName="childShp" presStyleLbl="bgAccFollowNode1" presStyleIdx="0" presStyleCnt="5">
        <dgm:presLayoutVars>
          <dgm:bulletEnabled val="1"/>
        </dgm:presLayoutVars>
      </dgm:prSet>
      <dgm:spPr/>
    </dgm:pt>
    <dgm:pt modelId="{98621ED4-C55A-CC47-8D2E-F445181D0296}" type="pres">
      <dgm:prSet presAssocID="{69074407-E1FF-CD4B-BA3B-545CC5D6DB5D}" presName="spacing" presStyleCnt="0"/>
      <dgm:spPr/>
    </dgm:pt>
    <dgm:pt modelId="{B0CE0873-A488-0142-A825-8BA3FF9380AF}" type="pres">
      <dgm:prSet presAssocID="{FBCB6130-707A-CC46-A97C-51641FDAEA5A}" presName="linNode" presStyleCnt="0"/>
      <dgm:spPr/>
    </dgm:pt>
    <dgm:pt modelId="{102902F4-97FC-2B44-935B-9B8DD258080C}" type="pres">
      <dgm:prSet presAssocID="{FBCB6130-707A-CC46-A97C-51641FDAEA5A}" presName="parentShp" presStyleLbl="node1" presStyleIdx="1" presStyleCnt="5">
        <dgm:presLayoutVars>
          <dgm:bulletEnabled val="1"/>
        </dgm:presLayoutVars>
      </dgm:prSet>
      <dgm:spPr/>
    </dgm:pt>
    <dgm:pt modelId="{84B9676C-63B8-0845-9468-A88B15D7A076}" type="pres">
      <dgm:prSet presAssocID="{FBCB6130-707A-CC46-A97C-51641FDAEA5A}" presName="childShp" presStyleLbl="bgAccFollowNode1" presStyleIdx="1" presStyleCnt="5">
        <dgm:presLayoutVars>
          <dgm:bulletEnabled val="1"/>
        </dgm:presLayoutVars>
      </dgm:prSet>
      <dgm:spPr/>
    </dgm:pt>
    <dgm:pt modelId="{CFF84FEC-FBFB-FA46-9D29-56932C441684}" type="pres">
      <dgm:prSet presAssocID="{30B2BD38-AA9F-104F-93D0-BB9FCAAE7BAF}" presName="spacing" presStyleCnt="0"/>
      <dgm:spPr/>
    </dgm:pt>
    <dgm:pt modelId="{64B78AF0-5CD3-CC44-A5E8-8F9C66B0D722}" type="pres">
      <dgm:prSet presAssocID="{72A2009B-5D8D-684C-A893-021813C0CE1E}" presName="linNode" presStyleCnt="0"/>
      <dgm:spPr/>
    </dgm:pt>
    <dgm:pt modelId="{4EADAD1D-7250-9048-A5C6-42D14288BB5B}" type="pres">
      <dgm:prSet presAssocID="{72A2009B-5D8D-684C-A893-021813C0CE1E}" presName="parentShp" presStyleLbl="node1" presStyleIdx="2" presStyleCnt="5">
        <dgm:presLayoutVars>
          <dgm:bulletEnabled val="1"/>
        </dgm:presLayoutVars>
      </dgm:prSet>
      <dgm:spPr/>
    </dgm:pt>
    <dgm:pt modelId="{3339E2B6-C6EA-5A4B-9B20-DD0355662BF1}" type="pres">
      <dgm:prSet presAssocID="{72A2009B-5D8D-684C-A893-021813C0CE1E}" presName="childShp" presStyleLbl="bgAccFollowNode1" presStyleIdx="2" presStyleCnt="5">
        <dgm:presLayoutVars>
          <dgm:bulletEnabled val="1"/>
        </dgm:presLayoutVars>
      </dgm:prSet>
      <dgm:spPr/>
    </dgm:pt>
    <dgm:pt modelId="{F24A6CB2-3F91-0E45-98BB-49B1221CC0D9}" type="pres">
      <dgm:prSet presAssocID="{5EE5EDD7-0FB0-9F4F-B4E2-A08E7459EC4D}" presName="spacing" presStyleCnt="0"/>
      <dgm:spPr/>
    </dgm:pt>
    <dgm:pt modelId="{764ADA1C-E13A-FA4B-BB5D-9C6EF424A4A7}" type="pres">
      <dgm:prSet presAssocID="{73DC384D-2B3B-F347-9EA7-D97207E4739F}" presName="linNode" presStyleCnt="0"/>
      <dgm:spPr/>
    </dgm:pt>
    <dgm:pt modelId="{1E845EA0-44D0-5843-9D81-8364A5E6A5EE}" type="pres">
      <dgm:prSet presAssocID="{73DC384D-2B3B-F347-9EA7-D97207E4739F}" presName="parentShp" presStyleLbl="node1" presStyleIdx="3" presStyleCnt="5">
        <dgm:presLayoutVars>
          <dgm:bulletEnabled val="1"/>
        </dgm:presLayoutVars>
      </dgm:prSet>
      <dgm:spPr/>
    </dgm:pt>
    <dgm:pt modelId="{54BB163F-DB7F-2749-B80B-E5A5DA0E3C4F}" type="pres">
      <dgm:prSet presAssocID="{73DC384D-2B3B-F347-9EA7-D97207E4739F}" presName="childShp" presStyleLbl="bgAccFollowNode1" presStyleIdx="3" presStyleCnt="5">
        <dgm:presLayoutVars>
          <dgm:bulletEnabled val="1"/>
        </dgm:presLayoutVars>
      </dgm:prSet>
      <dgm:spPr/>
    </dgm:pt>
    <dgm:pt modelId="{AA80FC5F-DA31-8945-BFBF-62240F65061B}" type="pres">
      <dgm:prSet presAssocID="{F3C50135-DCE7-3345-9A6A-71872092FB12}" presName="spacing" presStyleCnt="0"/>
      <dgm:spPr/>
    </dgm:pt>
    <dgm:pt modelId="{EE719BA5-E399-B043-A076-8BA21B60F90E}" type="pres">
      <dgm:prSet presAssocID="{F12AD515-4BC6-5B4E-B8E6-F8BFB8D5C4E1}" presName="linNode" presStyleCnt="0"/>
      <dgm:spPr/>
    </dgm:pt>
    <dgm:pt modelId="{970A5F8F-66CD-5445-AF58-78B745017212}" type="pres">
      <dgm:prSet presAssocID="{F12AD515-4BC6-5B4E-B8E6-F8BFB8D5C4E1}" presName="parentShp" presStyleLbl="node1" presStyleIdx="4" presStyleCnt="5">
        <dgm:presLayoutVars>
          <dgm:bulletEnabled val="1"/>
        </dgm:presLayoutVars>
      </dgm:prSet>
      <dgm:spPr/>
    </dgm:pt>
    <dgm:pt modelId="{B17CE310-DFC1-6E4F-80CE-6D2B447EBD56}" type="pres">
      <dgm:prSet presAssocID="{F12AD515-4BC6-5B4E-B8E6-F8BFB8D5C4E1}" presName="childShp" presStyleLbl="bgAccFollowNode1" presStyleIdx="4" presStyleCnt="5">
        <dgm:presLayoutVars>
          <dgm:bulletEnabled val="1"/>
        </dgm:presLayoutVars>
      </dgm:prSet>
      <dgm:spPr/>
    </dgm:pt>
  </dgm:ptLst>
  <dgm:cxnLst>
    <dgm:cxn modelId="{7F836F01-8267-4745-B4D6-9C3ED1028B58}" srcId="{FBCB6130-707A-CC46-A97C-51641FDAEA5A}" destId="{B2DF595D-CB11-E84F-94E1-B56C239D9EA8}" srcOrd="1" destOrd="0" parTransId="{2AA1078F-08BD-4E40-B6BA-89D4CBF9F0AA}" sibTransId="{15D3C2A4-1BEF-0A45-B9B5-93B01F098738}"/>
    <dgm:cxn modelId="{EF2CF509-EA66-6841-8C23-19DB3E852E9B}" type="presOf" srcId="{00929DC9-0D1E-924A-A8FE-11D026C02A79}" destId="{FAAAB287-D19C-FE40-98D5-EEBAE1388262}" srcOrd="0" destOrd="0" presId="urn:microsoft.com/office/officeart/2005/8/layout/vList6"/>
    <dgm:cxn modelId="{33734811-9CA1-1146-986D-F03994660B26}" type="presOf" srcId="{73DC384D-2B3B-F347-9EA7-D97207E4739F}" destId="{1E845EA0-44D0-5843-9D81-8364A5E6A5EE}" srcOrd="0" destOrd="0" presId="urn:microsoft.com/office/officeart/2005/8/layout/vList6"/>
    <dgm:cxn modelId="{B692A51A-6324-C643-9E38-BC635FCF75DF}" type="presOf" srcId="{72A2009B-5D8D-684C-A893-021813C0CE1E}" destId="{4EADAD1D-7250-9048-A5C6-42D14288BB5B}" srcOrd="0" destOrd="0" presId="urn:microsoft.com/office/officeart/2005/8/layout/vList6"/>
    <dgm:cxn modelId="{A258061C-6F2C-E043-B749-344E01434841}" type="presOf" srcId="{A148CE32-AC48-594D-8162-8F21022036B7}" destId="{54BB163F-DB7F-2749-B80B-E5A5DA0E3C4F}" srcOrd="0" destOrd="1" presId="urn:microsoft.com/office/officeart/2005/8/layout/vList6"/>
    <dgm:cxn modelId="{BC5A031E-DE2A-F646-B1CE-8D3D280D8B20}" srcId="{0E9C7FF1-A778-BE49-9FC9-282083942BA7}" destId="{72A2009B-5D8D-684C-A893-021813C0CE1E}" srcOrd="2" destOrd="0" parTransId="{7DC91652-37F0-1145-9814-64F55070E90E}" sibTransId="{5EE5EDD7-0FB0-9F4F-B4E2-A08E7459EC4D}"/>
    <dgm:cxn modelId="{73C98024-FD45-C548-B3D6-378052EC597E}" srcId="{0E9C7FF1-A778-BE49-9FC9-282083942BA7}" destId="{73DC384D-2B3B-F347-9EA7-D97207E4739F}" srcOrd="3" destOrd="0" parTransId="{D8CBE91E-4720-1647-A191-C72DD4AFEF27}" sibTransId="{F3C50135-DCE7-3345-9A6A-71872092FB12}"/>
    <dgm:cxn modelId="{3B17A52D-D34F-6547-8B15-F95E141EB35D}" type="presOf" srcId="{B52B90C0-4C3D-1A40-9593-2F746AEBB4BC}" destId="{54BB163F-DB7F-2749-B80B-E5A5DA0E3C4F}" srcOrd="0" destOrd="0" presId="urn:microsoft.com/office/officeart/2005/8/layout/vList6"/>
    <dgm:cxn modelId="{7DB7DA2E-673B-F34B-A5C0-DC6F9223ACBE}" type="presOf" srcId="{D24A36DE-9C42-7D49-9DA1-84A97443D658}" destId="{3339E2B6-C6EA-5A4B-9B20-DD0355662BF1}" srcOrd="0" destOrd="1" presId="urn:microsoft.com/office/officeart/2005/8/layout/vList6"/>
    <dgm:cxn modelId="{631AFD32-CBA0-5647-A51A-9F1DA1080624}" type="presOf" srcId="{C9DBC315-45E5-134A-97A1-6BEF69A7F074}" destId="{B17CE310-DFC1-6E4F-80CE-6D2B447EBD56}" srcOrd="0" destOrd="1" presId="urn:microsoft.com/office/officeart/2005/8/layout/vList6"/>
    <dgm:cxn modelId="{C7C25037-F17E-8B42-BDAC-4EC082D69DF0}" type="presOf" srcId="{29E6AC0E-78C6-AE4C-BE15-F9E798EFB385}" destId="{B17CE310-DFC1-6E4F-80CE-6D2B447EBD56}" srcOrd="0" destOrd="0" presId="urn:microsoft.com/office/officeart/2005/8/layout/vList6"/>
    <dgm:cxn modelId="{87DD4639-3DA6-1046-83E9-D16CEB0B9BB3}" srcId="{00929DC9-0D1E-924A-A8FE-11D026C02A79}" destId="{B9975BF0-DDB5-B04B-B590-A02EC9C5EB8F}" srcOrd="1" destOrd="0" parTransId="{B3244A80-E4A6-9743-BA00-73F5AF87F065}" sibTransId="{769C8C26-FE8A-6E41-9547-E64AFE61229E}"/>
    <dgm:cxn modelId="{9C27CF5E-3BC6-374D-91CD-B586FE0A0D9C}" type="presOf" srcId="{B2DD6ECE-DCD5-014C-AC7B-9AC5D2ED49C3}" destId="{3339E2B6-C6EA-5A4B-9B20-DD0355662BF1}" srcOrd="0" destOrd="0" presId="urn:microsoft.com/office/officeart/2005/8/layout/vList6"/>
    <dgm:cxn modelId="{B9AF0C5F-EF4A-7B41-97F5-1E265CCB5525}" srcId="{72A2009B-5D8D-684C-A893-021813C0CE1E}" destId="{D24A36DE-9C42-7D49-9DA1-84A97443D658}" srcOrd="1" destOrd="0" parTransId="{92F2FC7B-A437-8046-99CC-97EB17C65DC9}" sibTransId="{9761A34A-AA36-904B-8664-265B741F2AF4}"/>
    <dgm:cxn modelId="{28783571-161F-304C-86CA-8D60D0D0962E}" srcId="{73DC384D-2B3B-F347-9EA7-D97207E4739F}" destId="{B52B90C0-4C3D-1A40-9593-2F746AEBB4BC}" srcOrd="0" destOrd="0" parTransId="{A2285424-27E5-8140-B32F-EC7DBF99F6FC}" sibTransId="{449FBD5A-C3B8-5649-99F3-2AAE64D05C18}"/>
    <dgm:cxn modelId="{945F6A98-DC7C-FD43-AD24-1BC3CDFD5C53}" type="presOf" srcId="{FBCB6130-707A-CC46-A97C-51641FDAEA5A}" destId="{102902F4-97FC-2B44-935B-9B8DD258080C}" srcOrd="0" destOrd="0" presId="urn:microsoft.com/office/officeart/2005/8/layout/vList6"/>
    <dgm:cxn modelId="{2DA9F0A5-CD74-3A41-8A12-4631FFF220FE}" srcId="{0E9C7FF1-A778-BE49-9FC9-282083942BA7}" destId="{FBCB6130-707A-CC46-A97C-51641FDAEA5A}" srcOrd="1" destOrd="0" parTransId="{98C8FBE5-1C49-8C47-9125-0D382BA227A0}" sibTransId="{30B2BD38-AA9F-104F-93D0-BB9FCAAE7BAF}"/>
    <dgm:cxn modelId="{6DEBBCAC-A50B-BD46-8DD3-C7AFC5910A65}" srcId="{0E9C7FF1-A778-BE49-9FC9-282083942BA7}" destId="{00929DC9-0D1E-924A-A8FE-11D026C02A79}" srcOrd="0" destOrd="0" parTransId="{8E1A7DAF-F31C-BF4E-9887-82929DAAB802}" sibTransId="{69074407-E1FF-CD4B-BA3B-545CC5D6DB5D}"/>
    <dgm:cxn modelId="{9C4038AE-01CA-974B-A09F-848716E5DA6C}" type="presOf" srcId="{0E9C7FF1-A778-BE49-9FC9-282083942BA7}" destId="{871C2784-8E8C-0E40-BC79-F6004F07BDCB}" srcOrd="0" destOrd="0" presId="urn:microsoft.com/office/officeart/2005/8/layout/vList6"/>
    <dgm:cxn modelId="{A69339AE-C4EB-AC48-BFDC-CBA8213EC40A}" type="presOf" srcId="{03E66F3C-D461-F148-8FE2-F96230D7BBFA}" destId="{75C09B63-64FC-0D4C-BFFC-E055676BA05A}" srcOrd="0" destOrd="0" presId="urn:microsoft.com/office/officeart/2005/8/layout/vList6"/>
    <dgm:cxn modelId="{56BCF4C4-76EF-2349-84E2-D0DBD7C2E4B1}" srcId="{72A2009B-5D8D-684C-A893-021813C0CE1E}" destId="{B2DD6ECE-DCD5-014C-AC7B-9AC5D2ED49C3}" srcOrd="0" destOrd="0" parTransId="{CDBFC32A-A15F-9648-AE21-CD998F5D4DF3}" sibTransId="{B17BD27C-CFDB-D94E-B5F7-48EE03BE5587}"/>
    <dgm:cxn modelId="{9F8751D4-003B-8045-BE62-D26AD5FB436D}" srcId="{0E9C7FF1-A778-BE49-9FC9-282083942BA7}" destId="{F12AD515-4BC6-5B4E-B8E6-F8BFB8D5C4E1}" srcOrd="4" destOrd="0" parTransId="{737AFB16-0DCC-394F-98A2-E687486B7DB1}" sibTransId="{B27A5AB6-593A-A343-B7A8-8618DA15BCBD}"/>
    <dgm:cxn modelId="{7101D8D7-E808-7B43-8B32-7444D060F9EF}" srcId="{F12AD515-4BC6-5B4E-B8E6-F8BFB8D5C4E1}" destId="{29E6AC0E-78C6-AE4C-BE15-F9E798EFB385}" srcOrd="0" destOrd="0" parTransId="{6062BB8B-55C1-9748-9253-86F45159E167}" sibTransId="{CB1A6172-BA69-1441-8532-EE7042701E2B}"/>
    <dgm:cxn modelId="{946341D9-D918-3146-A47F-32500CBE74FD}" srcId="{73DC384D-2B3B-F347-9EA7-D97207E4739F}" destId="{A148CE32-AC48-594D-8162-8F21022036B7}" srcOrd="1" destOrd="0" parTransId="{D297A028-A41F-FB41-B0B7-F29142128FD9}" sibTransId="{14BEA494-B228-344C-808D-58B5A7EB6A1B}"/>
    <dgm:cxn modelId="{271348E9-7329-8A44-9877-04F59EF52876}" srcId="{00929DC9-0D1E-924A-A8FE-11D026C02A79}" destId="{03E66F3C-D461-F148-8FE2-F96230D7BBFA}" srcOrd="0" destOrd="0" parTransId="{4E283D0B-4FD4-CB47-A0AE-E72EEF5C6172}" sibTransId="{B7304656-CB71-3E41-8204-99F6FA87FBC0}"/>
    <dgm:cxn modelId="{7541EAF2-B95B-A549-8D6B-3BE9BBDE9A4B}" type="presOf" srcId="{B9975BF0-DDB5-B04B-B590-A02EC9C5EB8F}" destId="{75C09B63-64FC-0D4C-BFFC-E055676BA05A}" srcOrd="0" destOrd="1" presId="urn:microsoft.com/office/officeart/2005/8/layout/vList6"/>
    <dgm:cxn modelId="{70A33EF3-8687-1142-9328-F7B66DBDE6A6}" srcId="{F12AD515-4BC6-5B4E-B8E6-F8BFB8D5C4E1}" destId="{C9DBC315-45E5-134A-97A1-6BEF69A7F074}" srcOrd="1" destOrd="0" parTransId="{1B2AAC38-4FF7-744C-AA24-E60DAE9E21B2}" sibTransId="{67A33B54-CD6C-B846-9820-D14EB4097F9A}"/>
    <dgm:cxn modelId="{0801A6F3-A2F4-DF4C-A983-8B11AEB3804E}" type="presOf" srcId="{FAA7FFA5-FA39-6F46-B892-049385F481BE}" destId="{84B9676C-63B8-0845-9468-A88B15D7A076}" srcOrd="0" destOrd="0" presId="urn:microsoft.com/office/officeart/2005/8/layout/vList6"/>
    <dgm:cxn modelId="{091319F4-F712-0B4B-8A6E-09EF9ADE0B0A}" type="presOf" srcId="{B2DF595D-CB11-E84F-94E1-B56C239D9EA8}" destId="{84B9676C-63B8-0845-9468-A88B15D7A076}" srcOrd="0" destOrd="1" presId="urn:microsoft.com/office/officeart/2005/8/layout/vList6"/>
    <dgm:cxn modelId="{D2421EF4-5D72-714C-92D6-14B60B7C1D57}" type="presOf" srcId="{F12AD515-4BC6-5B4E-B8E6-F8BFB8D5C4E1}" destId="{970A5F8F-66CD-5445-AF58-78B745017212}" srcOrd="0" destOrd="0" presId="urn:microsoft.com/office/officeart/2005/8/layout/vList6"/>
    <dgm:cxn modelId="{04CD62F6-0846-3747-A720-F26B55EDE582}" srcId="{FBCB6130-707A-CC46-A97C-51641FDAEA5A}" destId="{FAA7FFA5-FA39-6F46-B892-049385F481BE}" srcOrd="0" destOrd="0" parTransId="{D5FD3EE0-5409-E94F-B2E7-20C67FEFF308}" sibTransId="{6F3380FA-390C-7249-86DF-FE30CFE2C474}"/>
    <dgm:cxn modelId="{2EF51C14-0588-D94E-85CC-4C9CC4863351}" type="presParOf" srcId="{871C2784-8E8C-0E40-BC79-F6004F07BDCB}" destId="{9EF70C0E-4C26-BF40-B73F-F6CD1CF52D0A}" srcOrd="0" destOrd="0" presId="urn:microsoft.com/office/officeart/2005/8/layout/vList6"/>
    <dgm:cxn modelId="{643C6AD8-508B-DD4B-AAC0-99F8D35C629E}" type="presParOf" srcId="{9EF70C0E-4C26-BF40-B73F-F6CD1CF52D0A}" destId="{FAAAB287-D19C-FE40-98D5-EEBAE1388262}" srcOrd="0" destOrd="0" presId="urn:microsoft.com/office/officeart/2005/8/layout/vList6"/>
    <dgm:cxn modelId="{DA243388-4F94-014A-AF91-64640A1DC9CC}" type="presParOf" srcId="{9EF70C0E-4C26-BF40-B73F-F6CD1CF52D0A}" destId="{75C09B63-64FC-0D4C-BFFC-E055676BA05A}" srcOrd="1" destOrd="0" presId="urn:microsoft.com/office/officeart/2005/8/layout/vList6"/>
    <dgm:cxn modelId="{805CCA96-8588-2C4D-84D7-AF7004DB2476}" type="presParOf" srcId="{871C2784-8E8C-0E40-BC79-F6004F07BDCB}" destId="{98621ED4-C55A-CC47-8D2E-F445181D0296}" srcOrd="1" destOrd="0" presId="urn:microsoft.com/office/officeart/2005/8/layout/vList6"/>
    <dgm:cxn modelId="{DEC6447D-1BC7-CF4F-B5F2-2199EC9A176C}" type="presParOf" srcId="{871C2784-8E8C-0E40-BC79-F6004F07BDCB}" destId="{B0CE0873-A488-0142-A825-8BA3FF9380AF}" srcOrd="2" destOrd="0" presId="urn:microsoft.com/office/officeart/2005/8/layout/vList6"/>
    <dgm:cxn modelId="{1934056A-796A-DE4C-BCD8-02F16CC37926}" type="presParOf" srcId="{B0CE0873-A488-0142-A825-8BA3FF9380AF}" destId="{102902F4-97FC-2B44-935B-9B8DD258080C}" srcOrd="0" destOrd="0" presId="urn:microsoft.com/office/officeart/2005/8/layout/vList6"/>
    <dgm:cxn modelId="{981315BE-05CE-9247-9695-2A4A23D001F7}" type="presParOf" srcId="{B0CE0873-A488-0142-A825-8BA3FF9380AF}" destId="{84B9676C-63B8-0845-9468-A88B15D7A076}" srcOrd="1" destOrd="0" presId="urn:microsoft.com/office/officeart/2005/8/layout/vList6"/>
    <dgm:cxn modelId="{D4B37F1E-9AB3-E544-BB75-4D4FB4DE5959}" type="presParOf" srcId="{871C2784-8E8C-0E40-BC79-F6004F07BDCB}" destId="{CFF84FEC-FBFB-FA46-9D29-56932C441684}" srcOrd="3" destOrd="0" presId="urn:microsoft.com/office/officeart/2005/8/layout/vList6"/>
    <dgm:cxn modelId="{AD260A7F-6C12-5149-8776-90FDA4862267}" type="presParOf" srcId="{871C2784-8E8C-0E40-BC79-F6004F07BDCB}" destId="{64B78AF0-5CD3-CC44-A5E8-8F9C66B0D722}" srcOrd="4" destOrd="0" presId="urn:microsoft.com/office/officeart/2005/8/layout/vList6"/>
    <dgm:cxn modelId="{77773240-D4F9-4D4E-ACE1-D37C30F19E74}" type="presParOf" srcId="{64B78AF0-5CD3-CC44-A5E8-8F9C66B0D722}" destId="{4EADAD1D-7250-9048-A5C6-42D14288BB5B}" srcOrd="0" destOrd="0" presId="urn:microsoft.com/office/officeart/2005/8/layout/vList6"/>
    <dgm:cxn modelId="{7DE9D7AD-314F-B44D-BE5F-005125A9CAA3}" type="presParOf" srcId="{64B78AF0-5CD3-CC44-A5E8-8F9C66B0D722}" destId="{3339E2B6-C6EA-5A4B-9B20-DD0355662BF1}" srcOrd="1" destOrd="0" presId="urn:microsoft.com/office/officeart/2005/8/layout/vList6"/>
    <dgm:cxn modelId="{89DFE054-E872-6A49-A215-52ACA3C5B6C8}" type="presParOf" srcId="{871C2784-8E8C-0E40-BC79-F6004F07BDCB}" destId="{F24A6CB2-3F91-0E45-98BB-49B1221CC0D9}" srcOrd="5" destOrd="0" presId="urn:microsoft.com/office/officeart/2005/8/layout/vList6"/>
    <dgm:cxn modelId="{7467781D-1149-9946-A36A-789FFA05F012}" type="presParOf" srcId="{871C2784-8E8C-0E40-BC79-F6004F07BDCB}" destId="{764ADA1C-E13A-FA4B-BB5D-9C6EF424A4A7}" srcOrd="6" destOrd="0" presId="urn:microsoft.com/office/officeart/2005/8/layout/vList6"/>
    <dgm:cxn modelId="{1EE38E35-9F8B-2246-BF07-CD9A68B652E6}" type="presParOf" srcId="{764ADA1C-E13A-FA4B-BB5D-9C6EF424A4A7}" destId="{1E845EA0-44D0-5843-9D81-8364A5E6A5EE}" srcOrd="0" destOrd="0" presId="urn:microsoft.com/office/officeart/2005/8/layout/vList6"/>
    <dgm:cxn modelId="{E74F27E9-A35D-CD42-8D6D-97E614009991}" type="presParOf" srcId="{764ADA1C-E13A-FA4B-BB5D-9C6EF424A4A7}" destId="{54BB163F-DB7F-2749-B80B-E5A5DA0E3C4F}" srcOrd="1" destOrd="0" presId="urn:microsoft.com/office/officeart/2005/8/layout/vList6"/>
    <dgm:cxn modelId="{4DC23D7E-0DF5-2A49-ABFC-BD6C7869B205}" type="presParOf" srcId="{871C2784-8E8C-0E40-BC79-F6004F07BDCB}" destId="{AA80FC5F-DA31-8945-BFBF-62240F65061B}" srcOrd="7" destOrd="0" presId="urn:microsoft.com/office/officeart/2005/8/layout/vList6"/>
    <dgm:cxn modelId="{5B1781AC-5D6B-CF4E-9A20-7A3250703CF1}" type="presParOf" srcId="{871C2784-8E8C-0E40-BC79-F6004F07BDCB}" destId="{EE719BA5-E399-B043-A076-8BA21B60F90E}" srcOrd="8" destOrd="0" presId="urn:microsoft.com/office/officeart/2005/8/layout/vList6"/>
    <dgm:cxn modelId="{76483755-6F8D-254C-8A1C-8C2423187BB7}" type="presParOf" srcId="{EE719BA5-E399-B043-A076-8BA21B60F90E}" destId="{970A5F8F-66CD-5445-AF58-78B745017212}" srcOrd="0" destOrd="0" presId="urn:microsoft.com/office/officeart/2005/8/layout/vList6"/>
    <dgm:cxn modelId="{1D4EE73F-3D71-2445-99D7-3AF89B2EEE36}" type="presParOf" srcId="{EE719BA5-E399-B043-A076-8BA21B60F90E}" destId="{B17CE310-DFC1-6E4F-80CE-6D2B447EBD56}" srcOrd="1" destOrd="0" presId="urn:microsoft.com/office/officeart/2005/8/layout/vList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F58B7-24A8-4BEE-8BA2-DC9F22B6BA16}">
      <dsp:nvSpPr>
        <dsp:cNvPr id="0" name=""/>
        <dsp:cNvSpPr/>
      </dsp:nvSpPr>
      <dsp:spPr>
        <a:xfrm>
          <a:off x="0" y="1566"/>
          <a:ext cx="3391110" cy="793806"/>
        </a:xfrm>
        <a:prstGeom prst="roundRect">
          <a:avLst>
            <a:gd name="adj" fmla="val 10000"/>
          </a:avLst>
        </a:prstGeom>
        <a:solidFill>
          <a:schemeClr val="dk2">
            <a:tint val="40000"/>
            <a:hueOff val="0"/>
            <a:satOff val="0"/>
            <a:lumOff val="0"/>
            <a:alphaOff val="0"/>
          </a:schemeClr>
        </a:solidFill>
        <a:ln>
          <a:noFill/>
        </a:ln>
        <a:effectLst>
          <a:innerShdw blurRad="50800" dist="25400" dir="13500000">
            <a:srgbClr val="000000">
              <a:alpha val="55000"/>
            </a:srgbClr>
          </a:innerShdw>
        </a:effectLst>
      </dsp:spPr>
      <dsp:style>
        <a:lnRef idx="0">
          <a:scrgbClr r="0" g="0" b="0"/>
        </a:lnRef>
        <a:fillRef idx="1">
          <a:scrgbClr r="0" g="0" b="0"/>
        </a:fillRef>
        <a:effectRef idx="2">
          <a:scrgbClr r="0" g="0" b="0"/>
        </a:effectRef>
        <a:fontRef idx="minor"/>
      </dsp:style>
    </dsp:sp>
    <dsp:sp modelId="{DCBC2C04-790F-4755-BE7F-51A8E10ACBE2}">
      <dsp:nvSpPr>
        <dsp:cNvPr id="0" name=""/>
        <dsp:cNvSpPr/>
      </dsp:nvSpPr>
      <dsp:spPr>
        <a:xfrm>
          <a:off x="240126" y="180172"/>
          <a:ext cx="436593" cy="4365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0">
          <a:scrgbClr r="0" g="0" b="0"/>
        </a:lnRef>
        <a:fillRef idx="3">
          <a:scrgbClr r="0" g="0" b="0"/>
        </a:fillRef>
        <a:effectRef idx="3">
          <a:scrgbClr r="0" g="0" b="0"/>
        </a:effectRef>
        <a:fontRef idx="minor">
          <a:schemeClr val="lt1"/>
        </a:fontRef>
      </dsp:style>
    </dsp:sp>
    <dsp:sp modelId="{385C54C3-94A0-4C74-B6F9-33515262CFD6}">
      <dsp:nvSpPr>
        <dsp:cNvPr id="0" name=""/>
        <dsp:cNvSpPr/>
      </dsp:nvSpPr>
      <dsp:spPr>
        <a:xfrm>
          <a:off x="916846" y="1566"/>
          <a:ext cx="2474263" cy="793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011" tIns="84011" rIns="84011" bIns="84011" numCol="1" spcCol="1270" anchor="ctr" anchorCtr="0">
          <a:noAutofit/>
        </a:bodyPr>
        <a:lstStyle/>
        <a:p>
          <a:pPr marL="0" lvl="0" indent="0" algn="l" defTabSz="622300">
            <a:lnSpc>
              <a:spcPct val="100000"/>
            </a:lnSpc>
            <a:spcBef>
              <a:spcPct val="0"/>
            </a:spcBef>
            <a:spcAft>
              <a:spcPct val="35000"/>
            </a:spcAft>
            <a:buNone/>
          </a:pPr>
          <a:r>
            <a:rPr lang="en-US" sz="1400" i="1" kern="1200" dirty="0">
              <a:solidFill>
                <a:schemeClr val="accent1"/>
              </a:solidFill>
            </a:rPr>
            <a:t>S – BRAND RECOGNITION and MARKET SHARE</a:t>
          </a:r>
          <a:endParaRPr lang="en-US" sz="1400" kern="1200" dirty="0">
            <a:solidFill>
              <a:schemeClr val="accent1"/>
            </a:solidFill>
          </a:endParaRPr>
        </a:p>
      </dsp:txBody>
      <dsp:txXfrm>
        <a:off x="916846" y="1566"/>
        <a:ext cx="2474263" cy="793806"/>
      </dsp:txXfrm>
    </dsp:sp>
    <dsp:sp modelId="{BEA99703-21A2-40F3-A0AF-92B904EF9B73}">
      <dsp:nvSpPr>
        <dsp:cNvPr id="0" name=""/>
        <dsp:cNvSpPr/>
      </dsp:nvSpPr>
      <dsp:spPr>
        <a:xfrm>
          <a:off x="0" y="993824"/>
          <a:ext cx="3391110" cy="793806"/>
        </a:xfrm>
        <a:prstGeom prst="roundRect">
          <a:avLst>
            <a:gd name="adj" fmla="val 10000"/>
          </a:avLst>
        </a:prstGeom>
        <a:solidFill>
          <a:schemeClr val="dk2">
            <a:tint val="40000"/>
            <a:hueOff val="0"/>
            <a:satOff val="0"/>
            <a:lumOff val="0"/>
            <a:alphaOff val="0"/>
          </a:schemeClr>
        </a:solidFill>
        <a:ln>
          <a:noFill/>
        </a:ln>
        <a:effectLst>
          <a:innerShdw blurRad="50800" dist="25400" dir="13500000">
            <a:srgbClr val="000000">
              <a:alpha val="55000"/>
            </a:srgbClr>
          </a:innerShdw>
        </a:effectLst>
      </dsp:spPr>
      <dsp:style>
        <a:lnRef idx="0">
          <a:scrgbClr r="0" g="0" b="0"/>
        </a:lnRef>
        <a:fillRef idx="1">
          <a:scrgbClr r="0" g="0" b="0"/>
        </a:fillRef>
        <a:effectRef idx="2">
          <a:scrgbClr r="0" g="0" b="0"/>
        </a:effectRef>
        <a:fontRef idx="minor"/>
      </dsp:style>
    </dsp:sp>
    <dsp:sp modelId="{FBA77A53-1A6C-4B9C-809B-14CFC6B6EBB4}">
      <dsp:nvSpPr>
        <dsp:cNvPr id="0" name=""/>
        <dsp:cNvSpPr/>
      </dsp:nvSpPr>
      <dsp:spPr>
        <a:xfrm>
          <a:off x="240126" y="1172431"/>
          <a:ext cx="436593" cy="4365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0">
          <a:scrgbClr r="0" g="0" b="0"/>
        </a:lnRef>
        <a:fillRef idx="3">
          <a:scrgbClr r="0" g="0" b="0"/>
        </a:fillRef>
        <a:effectRef idx="3">
          <a:scrgbClr r="0" g="0" b="0"/>
        </a:effectRef>
        <a:fontRef idx="minor">
          <a:schemeClr val="lt1"/>
        </a:fontRef>
      </dsp:style>
    </dsp:sp>
    <dsp:sp modelId="{CF60F978-990B-42D1-9BD8-B660F098866B}">
      <dsp:nvSpPr>
        <dsp:cNvPr id="0" name=""/>
        <dsp:cNvSpPr/>
      </dsp:nvSpPr>
      <dsp:spPr>
        <a:xfrm>
          <a:off x="916846" y="993824"/>
          <a:ext cx="2474263" cy="793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011" tIns="84011" rIns="84011" bIns="84011" numCol="1" spcCol="1270" anchor="ctr" anchorCtr="0">
          <a:noAutofit/>
        </a:bodyPr>
        <a:lstStyle/>
        <a:p>
          <a:pPr marL="0" lvl="0" indent="0" algn="l" defTabSz="622300">
            <a:lnSpc>
              <a:spcPct val="100000"/>
            </a:lnSpc>
            <a:spcBef>
              <a:spcPct val="0"/>
            </a:spcBef>
            <a:spcAft>
              <a:spcPct val="35000"/>
            </a:spcAft>
            <a:buNone/>
          </a:pPr>
          <a:r>
            <a:rPr lang="en-US" sz="1400" i="1" kern="1200" dirty="0">
              <a:solidFill>
                <a:schemeClr val="accent1"/>
              </a:solidFill>
            </a:rPr>
            <a:t>W – HIGH DEBT LEVELS</a:t>
          </a:r>
          <a:endParaRPr lang="en-US" sz="1400" kern="1200" dirty="0">
            <a:solidFill>
              <a:schemeClr val="accent1"/>
            </a:solidFill>
          </a:endParaRPr>
        </a:p>
      </dsp:txBody>
      <dsp:txXfrm>
        <a:off x="916846" y="993824"/>
        <a:ext cx="2474263" cy="793806"/>
      </dsp:txXfrm>
    </dsp:sp>
    <dsp:sp modelId="{5F70DB36-73D5-4716-973F-9A8C0A6304CE}">
      <dsp:nvSpPr>
        <dsp:cNvPr id="0" name=""/>
        <dsp:cNvSpPr/>
      </dsp:nvSpPr>
      <dsp:spPr>
        <a:xfrm>
          <a:off x="0" y="1986082"/>
          <a:ext cx="3391110" cy="793806"/>
        </a:xfrm>
        <a:prstGeom prst="roundRect">
          <a:avLst>
            <a:gd name="adj" fmla="val 10000"/>
          </a:avLst>
        </a:prstGeom>
        <a:solidFill>
          <a:schemeClr val="dk2">
            <a:tint val="40000"/>
            <a:hueOff val="0"/>
            <a:satOff val="0"/>
            <a:lumOff val="0"/>
            <a:alphaOff val="0"/>
          </a:schemeClr>
        </a:solidFill>
        <a:ln>
          <a:noFill/>
        </a:ln>
        <a:effectLst>
          <a:innerShdw blurRad="50800" dist="25400" dir="13500000">
            <a:srgbClr val="000000">
              <a:alpha val="55000"/>
            </a:srgbClr>
          </a:innerShdw>
        </a:effectLst>
      </dsp:spPr>
      <dsp:style>
        <a:lnRef idx="0">
          <a:scrgbClr r="0" g="0" b="0"/>
        </a:lnRef>
        <a:fillRef idx="1">
          <a:scrgbClr r="0" g="0" b="0"/>
        </a:fillRef>
        <a:effectRef idx="2">
          <a:scrgbClr r="0" g="0" b="0"/>
        </a:effectRef>
        <a:fontRef idx="minor"/>
      </dsp:style>
    </dsp:sp>
    <dsp:sp modelId="{FA72D4B0-72D6-429D-9276-898D5DA14A85}">
      <dsp:nvSpPr>
        <dsp:cNvPr id="0" name=""/>
        <dsp:cNvSpPr/>
      </dsp:nvSpPr>
      <dsp:spPr>
        <a:xfrm>
          <a:off x="240126" y="2164689"/>
          <a:ext cx="436593" cy="43659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0">
          <a:scrgbClr r="0" g="0" b="0"/>
        </a:lnRef>
        <a:fillRef idx="3">
          <a:scrgbClr r="0" g="0" b="0"/>
        </a:fillRef>
        <a:effectRef idx="3">
          <a:scrgbClr r="0" g="0" b="0"/>
        </a:effectRef>
        <a:fontRef idx="minor">
          <a:schemeClr val="lt1"/>
        </a:fontRef>
      </dsp:style>
    </dsp:sp>
    <dsp:sp modelId="{9107821D-1C3F-4EB6-9B3D-DCB6A55E1C36}">
      <dsp:nvSpPr>
        <dsp:cNvPr id="0" name=""/>
        <dsp:cNvSpPr/>
      </dsp:nvSpPr>
      <dsp:spPr>
        <a:xfrm>
          <a:off x="916846" y="1986082"/>
          <a:ext cx="2474263" cy="793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011" tIns="84011" rIns="84011" bIns="84011" numCol="1" spcCol="1270" anchor="ctr" anchorCtr="0">
          <a:noAutofit/>
        </a:bodyPr>
        <a:lstStyle/>
        <a:p>
          <a:pPr marL="0" lvl="0" indent="0" algn="l" defTabSz="622300">
            <a:lnSpc>
              <a:spcPct val="100000"/>
            </a:lnSpc>
            <a:spcBef>
              <a:spcPct val="0"/>
            </a:spcBef>
            <a:spcAft>
              <a:spcPct val="35000"/>
            </a:spcAft>
            <a:buNone/>
          </a:pPr>
          <a:r>
            <a:rPr lang="en-US" sz="1400" i="1" kern="1200" dirty="0">
              <a:solidFill>
                <a:schemeClr val="accent1"/>
              </a:solidFill>
            </a:rPr>
            <a:t>O – DIVERSIFICATION OF REVENUE STREAMS</a:t>
          </a:r>
          <a:endParaRPr lang="en-US" sz="1400" kern="1200" dirty="0">
            <a:solidFill>
              <a:schemeClr val="accent1"/>
            </a:solidFill>
          </a:endParaRPr>
        </a:p>
      </dsp:txBody>
      <dsp:txXfrm>
        <a:off x="916846" y="1986082"/>
        <a:ext cx="2474263" cy="793806"/>
      </dsp:txXfrm>
    </dsp:sp>
    <dsp:sp modelId="{07C29D9B-B375-43A8-B0AA-C00485B5EECA}">
      <dsp:nvSpPr>
        <dsp:cNvPr id="0" name=""/>
        <dsp:cNvSpPr/>
      </dsp:nvSpPr>
      <dsp:spPr>
        <a:xfrm>
          <a:off x="0" y="2978341"/>
          <a:ext cx="3391110" cy="793806"/>
        </a:xfrm>
        <a:prstGeom prst="roundRect">
          <a:avLst>
            <a:gd name="adj" fmla="val 10000"/>
          </a:avLst>
        </a:prstGeom>
        <a:solidFill>
          <a:schemeClr val="dk2">
            <a:tint val="40000"/>
            <a:hueOff val="0"/>
            <a:satOff val="0"/>
            <a:lumOff val="0"/>
            <a:alphaOff val="0"/>
          </a:schemeClr>
        </a:solidFill>
        <a:ln>
          <a:noFill/>
        </a:ln>
        <a:effectLst>
          <a:innerShdw blurRad="50800" dist="25400" dir="13500000">
            <a:srgbClr val="000000">
              <a:alpha val="55000"/>
            </a:srgbClr>
          </a:innerShdw>
        </a:effectLst>
      </dsp:spPr>
      <dsp:style>
        <a:lnRef idx="0">
          <a:scrgbClr r="0" g="0" b="0"/>
        </a:lnRef>
        <a:fillRef idx="1">
          <a:scrgbClr r="0" g="0" b="0"/>
        </a:fillRef>
        <a:effectRef idx="2">
          <a:scrgbClr r="0" g="0" b="0"/>
        </a:effectRef>
        <a:fontRef idx="minor"/>
      </dsp:style>
    </dsp:sp>
    <dsp:sp modelId="{5538C0DE-4F00-403B-BA3C-A3B3B2DA0C20}">
      <dsp:nvSpPr>
        <dsp:cNvPr id="0" name=""/>
        <dsp:cNvSpPr/>
      </dsp:nvSpPr>
      <dsp:spPr>
        <a:xfrm>
          <a:off x="240126" y="3156947"/>
          <a:ext cx="436593" cy="43659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0">
          <a:scrgbClr r="0" g="0" b="0"/>
        </a:lnRef>
        <a:fillRef idx="3">
          <a:scrgbClr r="0" g="0" b="0"/>
        </a:fillRef>
        <a:effectRef idx="3">
          <a:scrgbClr r="0" g="0" b="0"/>
        </a:effectRef>
        <a:fontRef idx="minor">
          <a:schemeClr val="lt1"/>
        </a:fontRef>
      </dsp:style>
    </dsp:sp>
    <dsp:sp modelId="{4E2C881E-166B-45B6-B25F-DDEBF45D40CE}">
      <dsp:nvSpPr>
        <dsp:cNvPr id="0" name=""/>
        <dsp:cNvSpPr/>
      </dsp:nvSpPr>
      <dsp:spPr>
        <a:xfrm>
          <a:off x="916846" y="2978341"/>
          <a:ext cx="2474263" cy="793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011" tIns="84011" rIns="84011" bIns="84011" numCol="1" spcCol="1270" anchor="ctr" anchorCtr="0">
          <a:noAutofit/>
        </a:bodyPr>
        <a:lstStyle/>
        <a:p>
          <a:pPr marL="0" lvl="0" indent="0" algn="l" defTabSz="622300">
            <a:lnSpc>
              <a:spcPct val="100000"/>
            </a:lnSpc>
            <a:spcBef>
              <a:spcPct val="0"/>
            </a:spcBef>
            <a:spcAft>
              <a:spcPct val="35000"/>
            </a:spcAft>
            <a:buNone/>
          </a:pPr>
          <a:r>
            <a:rPr lang="en-US" sz="1400" i="1" kern="1200" dirty="0">
              <a:solidFill>
                <a:schemeClr val="accent1"/>
              </a:solidFill>
            </a:rPr>
            <a:t>T – SHIFT IN CONSUMER PREFERENCES</a:t>
          </a:r>
          <a:endParaRPr lang="en-US" sz="1400" kern="1200" dirty="0">
            <a:solidFill>
              <a:schemeClr val="accent1"/>
            </a:solidFill>
          </a:endParaRPr>
        </a:p>
      </dsp:txBody>
      <dsp:txXfrm>
        <a:off x="916846" y="2978341"/>
        <a:ext cx="2474263" cy="7938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54C528-4490-AA45-AC06-E8E095B9216F}">
      <dsp:nvSpPr>
        <dsp:cNvPr id="0" name=""/>
        <dsp:cNvSpPr/>
      </dsp:nvSpPr>
      <dsp:spPr>
        <a:xfrm>
          <a:off x="8556" y="277136"/>
          <a:ext cx="1880930" cy="564279"/>
        </a:xfrm>
        <a:prstGeom prst="chevron">
          <a:avLst>
            <a:gd name="adj" fmla="val 3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673" tIns="69673" rIns="69673" bIns="69673" numCol="1" spcCol="1270" anchor="ctr" anchorCtr="0">
          <a:noAutofit/>
        </a:bodyPr>
        <a:lstStyle/>
        <a:p>
          <a:pPr marL="0" lvl="0" indent="0" algn="ctr" defTabSz="977900">
            <a:lnSpc>
              <a:spcPct val="90000"/>
            </a:lnSpc>
            <a:spcBef>
              <a:spcPct val="0"/>
            </a:spcBef>
            <a:spcAft>
              <a:spcPct val="35000"/>
            </a:spcAft>
            <a:buNone/>
          </a:pPr>
          <a:r>
            <a:rPr lang="en-US" sz="2200" kern="1200"/>
            <a:t>Assets</a:t>
          </a:r>
          <a:endParaRPr lang="en-US" sz="2200" kern="1200" dirty="0"/>
        </a:p>
      </dsp:txBody>
      <dsp:txXfrm>
        <a:off x="177840" y="277136"/>
        <a:ext cx="1542362" cy="564279"/>
      </dsp:txXfrm>
    </dsp:sp>
    <dsp:sp modelId="{EAC143B4-BFCE-0B45-9586-689219E88439}">
      <dsp:nvSpPr>
        <dsp:cNvPr id="0" name=""/>
        <dsp:cNvSpPr/>
      </dsp:nvSpPr>
      <dsp:spPr>
        <a:xfrm>
          <a:off x="8556" y="841415"/>
          <a:ext cx="1711646" cy="1422024"/>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innerShdw blurRad="50800" dist="25400" dir="13500000">
            <a:srgbClr val="000000">
              <a:alpha val="55000"/>
            </a:srgbClr>
          </a:inn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5258" tIns="135258" rIns="135258" bIns="270516" numCol="1" spcCol="1270" anchor="t" anchorCtr="0">
          <a:noAutofit/>
        </a:bodyPr>
        <a:lstStyle/>
        <a:p>
          <a:pPr marL="0" lvl="0" indent="0" algn="l" defTabSz="711200">
            <a:lnSpc>
              <a:spcPct val="100000"/>
            </a:lnSpc>
            <a:spcBef>
              <a:spcPct val="0"/>
            </a:spcBef>
            <a:spcAft>
              <a:spcPct val="35000"/>
            </a:spcAft>
            <a:buNone/>
          </a:pPr>
          <a:r>
            <a:rPr lang="en-US" sz="1600" kern="1200" dirty="0"/>
            <a:t>Reassess Long-Term Assets</a:t>
          </a:r>
        </a:p>
      </dsp:txBody>
      <dsp:txXfrm>
        <a:off x="8556" y="841415"/>
        <a:ext cx="1711646" cy="1422024"/>
      </dsp:txXfrm>
    </dsp:sp>
    <dsp:sp modelId="{BA749B97-23FB-954B-8FD9-9C7BD520118D}">
      <dsp:nvSpPr>
        <dsp:cNvPr id="0" name=""/>
        <dsp:cNvSpPr/>
      </dsp:nvSpPr>
      <dsp:spPr>
        <a:xfrm>
          <a:off x="1852375" y="277136"/>
          <a:ext cx="1880930" cy="564279"/>
        </a:xfrm>
        <a:prstGeom prst="chevron">
          <a:avLst>
            <a:gd name="adj" fmla="val 3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673" tIns="69673" rIns="69673" bIns="69673" numCol="1" spcCol="1270" anchor="ctr" anchorCtr="0">
          <a:noAutofit/>
        </a:bodyPr>
        <a:lstStyle/>
        <a:p>
          <a:pPr marL="0" lvl="0" indent="0" algn="ctr" defTabSz="977900">
            <a:lnSpc>
              <a:spcPct val="90000"/>
            </a:lnSpc>
            <a:spcBef>
              <a:spcPct val="0"/>
            </a:spcBef>
            <a:spcAft>
              <a:spcPct val="35000"/>
            </a:spcAft>
            <a:buNone/>
          </a:pPr>
          <a:r>
            <a:rPr lang="en-US" sz="2200" kern="1200"/>
            <a:t>Liabilities</a:t>
          </a:r>
          <a:endParaRPr lang="en-US" sz="2200" kern="1200" dirty="0"/>
        </a:p>
      </dsp:txBody>
      <dsp:txXfrm>
        <a:off x="2021659" y="277136"/>
        <a:ext cx="1542362" cy="564279"/>
      </dsp:txXfrm>
    </dsp:sp>
    <dsp:sp modelId="{8CFB66B6-207A-C047-B032-75067549A912}">
      <dsp:nvSpPr>
        <dsp:cNvPr id="0" name=""/>
        <dsp:cNvSpPr/>
      </dsp:nvSpPr>
      <dsp:spPr>
        <a:xfrm>
          <a:off x="1852375" y="841415"/>
          <a:ext cx="1711646" cy="1422024"/>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innerShdw blurRad="50800" dist="25400" dir="13500000">
            <a:srgbClr val="000000">
              <a:alpha val="55000"/>
            </a:srgbClr>
          </a:inn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5258" tIns="135258" rIns="135258" bIns="270516" numCol="1" spcCol="1270" anchor="t" anchorCtr="0">
          <a:noAutofit/>
        </a:bodyPr>
        <a:lstStyle/>
        <a:p>
          <a:pPr marL="0" lvl="0" indent="0" algn="l" defTabSz="711200">
            <a:lnSpc>
              <a:spcPct val="100000"/>
            </a:lnSpc>
            <a:spcBef>
              <a:spcPct val="0"/>
            </a:spcBef>
            <a:spcAft>
              <a:spcPct val="35000"/>
            </a:spcAft>
            <a:buNone/>
          </a:pPr>
          <a:r>
            <a:rPr lang="en-US" sz="1600" kern="1200"/>
            <a:t>Decrease Liabilities</a:t>
          </a:r>
        </a:p>
      </dsp:txBody>
      <dsp:txXfrm>
        <a:off x="1852375" y="841415"/>
        <a:ext cx="1711646" cy="1422024"/>
      </dsp:txXfrm>
    </dsp:sp>
    <dsp:sp modelId="{522A377A-C9DC-DD4F-9B9B-C50DF1FF5300}">
      <dsp:nvSpPr>
        <dsp:cNvPr id="0" name=""/>
        <dsp:cNvSpPr/>
      </dsp:nvSpPr>
      <dsp:spPr>
        <a:xfrm>
          <a:off x="3696194" y="277136"/>
          <a:ext cx="1880930" cy="564279"/>
        </a:xfrm>
        <a:prstGeom prst="chevron">
          <a:avLst>
            <a:gd name="adj" fmla="val 3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673" tIns="69673" rIns="69673" bIns="69673" numCol="1" spcCol="1270" anchor="ctr" anchorCtr="0">
          <a:noAutofit/>
        </a:bodyPr>
        <a:lstStyle/>
        <a:p>
          <a:pPr marL="0" lvl="0" indent="0" algn="ctr" defTabSz="977900">
            <a:lnSpc>
              <a:spcPct val="90000"/>
            </a:lnSpc>
            <a:spcBef>
              <a:spcPct val="0"/>
            </a:spcBef>
            <a:spcAft>
              <a:spcPct val="35000"/>
            </a:spcAft>
            <a:buNone/>
          </a:pPr>
          <a:r>
            <a:rPr lang="en-US" sz="2200" kern="1200"/>
            <a:t>Diversify</a:t>
          </a:r>
          <a:endParaRPr lang="en-US" sz="2200" kern="1200" dirty="0"/>
        </a:p>
      </dsp:txBody>
      <dsp:txXfrm>
        <a:off x="3865478" y="277136"/>
        <a:ext cx="1542362" cy="564279"/>
      </dsp:txXfrm>
    </dsp:sp>
    <dsp:sp modelId="{D79B2155-6A1E-5F4F-BE3C-457AC3BD1F31}">
      <dsp:nvSpPr>
        <dsp:cNvPr id="0" name=""/>
        <dsp:cNvSpPr/>
      </dsp:nvSpPr>
      <dsp:spPr>
        <a:xfrm>
          <a:off x="3696194" y="841415"/>
          <a:ext cx="1711646" cy="1422024"/>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innerShdw blurRad="50800" dist="25400" dir="13500000">
            <a:srgbClr val="000000">
              <a:alpha val="55000"/>
            </a:srgbClr>
          </a:inn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5258" tIns="135258" rIns="135258" bIns="270516" numCol="1" spcCol="1270" anchor="t" anchorCtr="0">
          <a:noAutofit/>
        </a:bodyPr>
        <a:lstStyle/>
        <a:p>
          <a:pPr marL="0" lvl="0" indent="0" algn="l" defTabSz="711200">
            <a:lnSpc>
              <a:spcPct val="100000"/>
            </a:lnSpc>
            <a:spcBef>
              <a:spcPct val="0"/>
            </a:spcBef>
            <a:spcAft>
              <a:spcPct val="35000"/>
            </a:spcAft>
            <a:buNone/>
          </a:pPr>
          <a:r>
            <a:rPr lang="en-US" sz="1600" kern="1200"/>
            <a:t>Continue with Diversification</a:t>
          </a:r>
        </a:p>
      </dsp:txBody>
      <dsp:txXfrm>
        <a:off x="3696194" y="841415"/>
        <a:ext cx="1711646" cy="1422024"/>
      </dsp:txXfrm>
    </dsp:sp>
    <dsp:sp modelId="{727F843F-0533-6344-BADF-A13AD5975001}">
      <dsp:nvSpPr>
        <dsp:cNvPr id="0" name=""/>
        <dsp:cNvSpPr/>
      </dsp:nvSpPr>
      <dsp:spPr>
        <a:xfrm>
          <a:off x="5540013" y="277136"/>
          <a:ext cx="1880930" cy="564279"/>
        </a:xfrm>
        <a:prstGeom prst="chevron">
          <a:avLst>
            <a:gd name="adj" fmla="val 3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673" tIns="69673" rIns="69673" bIns="69673" numCol="1" spcCol="1270" anchor="ctr" anchorCtr="0">
          <a:noAutofit/>
        </a:bodyPr>
        <a:lstStyle/>
        <a:p>
          <a:pPr marL="0" lvl="0" indent="0" algn="ctr" defTabSz="977900">
            <a:lnSpc>
              <a:spcPct val="90000"/>
            </a:lnSpc>
            <a:spcBef>
              <a:spcPct val="0"/>
            </a:spcBef>
            <a:spcAft>
              <a:spcPct val="35000"/>
            </a:spcAft>
            <a:buNone/>
          </a:pPr>
          <a:r>
            <a:rPr lang="en-US" sz="2200" kern="1200"/>
            <a:t>Expansion</a:t>
          </a:r>
          <a:endParaRPr lang="en-US" sz="2200" kern="1200" dirty="0"/>
        </a:p>
      </dsp:txBody>
      <dsp:txXfrm>
        <a:off x="5709297" y="277136"/>
        <a:ext cx="1542362" cy="564279"/>
      </dsp:txXfrm>
    </dsp:sp>
    <dsp:sp modelId="{105F6058-949B-E24E-95CF-63705815DF9D}">
      <dsp:nvSpPr>
        <dsp:cNvPr id="0" name=""/>
        <dsp:cNvSpPr/>
      </dsp:nvSpPr>
      <dsp:spPr>
        <a:xfrm>
          <a:off x="5540013" y="841415"/>
          <a:ext cx="1711646" cy="1422024"/>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innerShdw blurRad="50800" dist="25400" dir="13500000">
            <a:srgbClr val="000000">
              <a:alpha val="55000"/>
            </a:srgbClr>
          </a:inn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5258" tIns="135258" rIns="135258" bIns="270516" numCol="1" spcCol="1270" anchor="t" anchorCtr="0">
          <a:noAutofit/>
        </a:bodyPr>
        <a:lstStyle/>
        <a:p>
          <a:pPr marL="0" lvl="0" indent="0" algn="l" defTabSz="711200">
            <a:lnSpc>
              <a:spcPct val="100000"/>
            </a:lnSpc>
            <a:spcBef>
              <a:spcPct val="0"/>
            </a:spcBef>
            <a:spcAft>
              <a:spcPct val="35000"/>
            </a:spcAft>
            <a:buNone/>
          </a:pPr>
          <a:r>
            <a:rPr lang="en-US" sz="1600" kern="1200"/>
            <a:t>Continue Loyalty and Subscription Expansion</a:t>
          </a:r>
        </a:p>
      </dsp:txBody>
      <dsp:txXfrm>
        <a:off x="5540013" y="841415"/>
        <a:ext cx="1711646" cy="142202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5999E9-14D2-41FF-9927-1B9E2EA2F07F}">
      <dsp:nvSpPr>
        <dsp:cNvPr id="0" name=""/>
        <dsp:cNvSpPr/>
      </dsp:nvSpPr>
      <dsp:spPr>
        <a:xfrm>
          <a:off x="1292484" y="57597"/>
          <a:ext cx="1341562" cy="1341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1A6EBE5-6BCA-4D90-97D5-7D302F6E39AB}">
      <dsp:nvSpPr>
        <dsp:cNvPr id="0" name=""/>
        <dsp:cNvSpPr/>
      </dsp:nvSpPr>
      <dsp:spPr>
        <a:xfrm>
          <a:off x="472640" y="1762979"/>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Fit between recommended strategy and structure</a:t>
          </a:r>
        </a:p>
      </dsp:txBody>
      <dsp:txXfrm>
        <a:off x="472640" y="1762979"/>
        <a:ext cx="2981250" cy="720000"/>
      </dsp:txXfrm>
    </dsp:sp>
    <dsp:sp modelId="{83217052-4A0D-4177-864E-905CE34262C6}">
      <dsp:nvSpPr>
        <dsp:cNvPr id="0" name=""/>
        <dsp:cNvSpPr/>
      </dsp:nvSpPr>
      <dsp:spPr>
        <a:xfrm>
          <a:off x="4795453" y="57597"/>
          <a:ext cx="1341562" cy="1341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C9F3668-3356-4AC7-8F8F-F84B95CCA562}">
      <dsp:nvSpPr>
        <dsp:cNvPr id="0" name=""/>
        <dsp:cNvSpPr/>
      </dsp:nvSpPr>
      <dsp:spPr>
        <a:xfrm>
          <a:off x="3975609" y="1762979"/>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Consolidation of non-profitable theaters</a:t>
          </a:r>
        </a:p>
      </dsp:txBody>
      <dsp:txXfrm>
        <a:off x="3975609" y="1762979"/>
        <a:ext cx="2981250" cy="7200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97C4BD-8236-DE4C-945C-443302708425}">
      <dsp:nvSpPr>
        <dsp:cNvPr id="0" name=""/>
        <dsp:cNvSpPr/>
      </dsp:nvSpPr>
      <dsp:spPr>
        <a:xfrm>
          <a:off x="962140" y="582448"/>
          <a:ext cx="1466829" cy="699582"/>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Actors and A.I.</a:t>
          </a:r>
        </a:p>
      </dsp:txBody>
      <dsp:txXfrm>
        <a:off x="996291" y="616599"/>
        <a:ext cx="1398527" cy="631280"/>
      </dsp:txXfrm>
    </dsp:sp>
    <dsp:sp modelId="{B0DDFFF2-38D8-5F4C-863E-B388BF6566F6}">
      <dsp:nvSpPr>
        <dsp:cNvPr id="0" name=""/>
        <dsp:cNvSpPr/>
      </dsp:nvSpPr>
      <dsp:spPr>
        <a:xfrm>
          <a:off x="538645" y="932239"/>
          <a:ext cx="2313819" cy="2313819"/>
        </a:xfrm>
        <a:custGeom>
          <a:avLst/>
          <a:gdLst/>
          <a:ahLst/>
          <a:cxnLst/>
          <a:rect l="0" t="0" r="0" b="0"/>
          <a:pathLst>
            <a:path>
              <a:moveTo>
                <a:pt x="1895404" y="266366"/>
              </a:moveTo>
              <a:arcTo wR="1156909" hR="1156909" stAng="18580060" swAng="1944453"/>
            </a:path>
          </a:pathLst>
        </a:custGeom>
        <a:noFill/>
        <a:ln w="9525" cap="rnd"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D7C575E9-CA3A-3F44-BFE8-6DD41A1CFEF8}">
      <dsp:nvSpPr>
        <dsp:cNvPr id="0" name=""/>
        <dsp:cNvSpPr/>
      </dsp:nvSpPr>
      <dsp:spPr>
        <a:xfrm>
          <a:off x="2119049" y="1739357"/>
          <a:ext cx="1466829" cy="699582"/>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Increase wages</a:t>
          </a:r>
        </a:p>
      </dsp:txBody>
      <dsp:txXfrm>
        <a:off x="2153200" y="1773508"/>
        <a:ext cx="1398527" cy="631280"/>
      </dsp:txXfrm>
    </dsp:sp>
    <dsp:sp modelId="{F3835051-ABC4-7B4F-AC8F-B229170442F9}">
      <dsp:nvSpPr>
        <dsp:cNvPr id="0" name=""/>
        <dsp:cNvSpPr/>
      </dsp:nvSpPr>
      <dsp:spPr>
        <a:xfrm>
          <a:off x="538645" y="932239"/>
          <a:ext cx="2313819" cy="2313819"/>
        </a:xfrm>
        <a:custGeom>
          <a:avLst/>
          <a:gdLst/>
          <a:ahLst/>
          <a:cxnLst/>
          <a:rect l="0" t="0" r="0" b="0"/>
          <a:pathLst>
            <a:path>
              <a:moveTo>
                <a:pt x="2257664" y="1512970"/>
              </a:moveTo>
              <a:arcTo wR="1156909" hR="1156909" stAng="1075488" swAng="1944453"/>
            </a:path>
          </a:pathLst>
        </a:custGeom>
        <a:noFill/>
        <a:ln w="9525" cap="rnd"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AF2C49DF-5CD1-5D41-BE8F-B0849F161954}">
      <dsp:nvSpPr>
        <dsp:cNvPr id="0" name=""/>
        <dsp:cNvSpPr/>
      </dsp:nvSpPr>
      <dsp:spPr>
        <a:xfrm>
          <a:off x="962140" y="2896267"/>
          <a:ext cx="1466829" cy="699582"/>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Employee benefits</a:t>
          </a:r>
        </a:p>
      </dsp:txBody>
      <dsp:txXfrm>
        <a:off x="996291" y="2930418"/>
        <a:ext cx="1398527" cy="631280"/>
      </dsp:txXfrm>
    </dsp:sp>
    <dsp:sp modelId="{360EE1FB-79F5-AB47-9C2C-0CDA7D3AB214}">
      <dsp:nvSpPr>
        <dsp:cNvPr id="0" name=""/>
        <dsp:cNvSpPr/>
      </dsp:nvSpPr>
      <dsp:spPr>
        <a:xfrm>
          <a:off x="538645" y="932239"/>
          <a:ext cx="2313819" cy="2313819"/>
        </a:xfrm>
        <a:custGeom>
          <a:avLst/>
          <a:gdLst/>
          <a:ahLst/>
          <a:cxnLst/>
          <a:rect l="0" t="0" r="0" b="0"/>
          <a:pathLst>
            <a:path>
              <a:moveTo>
                <a:pt x="418415" y="2047452"/>
              </a:moveTo>
              <a:arcTo wR="1156909" hR="1156909" stAng="7780060" swAng="1944453"/>
            </a:path>
          </a:pathLst>
        </a:custGeom>
        <a:noFill/>
        <a:ln w="9525" cap="rnd"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B6CB01E9-950B-FE4D-91C5-A88E92E6F017}">
      <dsp:nvSpPr>
        <dsp:cNvPr id="0" name=""/>
        <dsp:cNvSpPr/>
      </dsp:nvSpPr>
      <dsp:spPr>
        <a:xfrm>
          <a:off x="-194769" y="1739357"/>
          <a:ext cx="1466829" cy="699582"/>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Environmental Impact</a:t>
          </a:r>
        </a:p>
      </dsp:txBody>
      <dsp:txXfrm>
        <a:off x="-160618" y="1773508"/>
        <a:ext cx="1398527" cy="631280"/>
      </dsp:txXfrm>
    </dsp:sp>
    <dsp:sp modelId="{0003DC47-ACD5-7B42-A720-C722577F6734}">
      <dsp:nvSpPr>
        <dsp:cNvPr id="0" name=""/>
        <dsp:cNvSpPr/>
      </dsp:nvSpPr>
      <dsp:spPr>
        <a:xfrm>
          <a:off x="538645" y="932239"/>
          <a:ext cx="2313819" cy="2313819"/>
        </a:xfrm>
        <a:custGeom>
          <a:avLst/>
          <a:gdLst/>
          <a:ahLst/>
          <a:cxnLst/>
          <a:rect l="0" t="0" r="0" b="0"/>
          <a:pathLst>
            <a:path>
              <a:moveTo>
                <a:pt x="56154" y="800849"/>
              </a:moveTo>
              <a:arcTo wR="1156909" hR="1156909" stAng="11875488" swAng="1944453"/>
            </a:path>
          </a:pathLst>
        </a:custGeom>
        <a:noFill/>
        <a:ln w="9525" cap="rnd"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24B5D1-828F-44EC-A328-15982D930B64}">
      <dsp:nvSpPr>
        <dsp:cNvPr id="0" name=""/>
        <dsp:cNvSpPr/>
      </dsp:nvSpPr>
      <dsp:spPr>
        <a:xfrm>
          <a:off x="485524" y="383937"/>
          <a:ext cx="1401618" cy="14544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F95B331-00BE-4256-827F-1DEDF9793605}">
      <dsp:nvSpPr>
        <dsp:cNvPr id="0" name=""/>
        <dsp:cNvSpPr/>
      </dsp:nvSpPr>
      <dsp:spPr>
        <a:xfrm>
          <a:off x="110411" y="1901453"/>
          <a:ext cx="2151843"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i="1" kern="1200" dirty="0"/>
            <a:t>SAG/AFTRA strikes</a:t>
          </a:r>
          <a:endParaRPr lang="en-US" sz="1200" kern="1200" dirty="0"/>
        </a:p>
      </dsp:txBody>
      <dsp:txXfrm>
        <a:off x="110411" y="1901453"/>
        <a:ext cx="2151843" cy="765000"/>
      </dsp:txXfrm>
    </dsp:sp>
    <dsp:sp modelId="{5F982662-30FB-4F66-B716-C3D8F36A7E6F}">
      <dsp:nvSpPr>
        <dsp:cNvPr id="0" name=""/>
        <dsp:cNvSpPr/>
      </dsp:nvSpPr>
      <dsp:spPr>
        <a:xfrm>
          <a:off x="3045900" y="391192"/>
          <a:ext cx="1337699" cy="14254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8B7D5B5-7B17-4109-B15A-2539088189D1}">
      <dsp:nvSpPr>
        <dsp:cNvPr id="0" name=""/>
        <dsp:cNvSpPr/>
      </dsp:nvSpPr>
      <dsp:spPr>
        <a:xfrm>
          <a:off x="2638828" y="1894198"/>
          <a:ext cx="2151843"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i="1" kern="1200" dirty="0"/>
            <a:t>Strong force from power of buyers and suppliers, Weak force from threat of substitutes and new entrants</a:t>
          </a:r>
          <a:endParaRPr lang="en-US" sz="1200" kern="1200" dirty="0"/>
        </a:p>
      </dsp:txBody>
      <dsp:txXfrm>
        <a:off x="2638828" y="1894198"/>
        <a:ext cx="2151843" cy="765000"/>
      </dsp:txXfrm>
    </dsp:sp>
    <dsp:sp modelId="{74E11C1E-8E35-424F-9A0B-37BFBDB91FBE}">
      <dsp:nvSpPr>
        <dsp:cNvPr id="0" name=""/>
        <dsp:cNvSpPr/>
      </dsp:nvSpPr>
      <dsp:spPr>
        <a:xfrm>
          <a:off x="5591761" y="383937"/>
          <a:ext cx="1302810" cy="14544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5919C0B-9CE8-4D89-8972-A5780EB0AA89}">
      <dsp:nvSpPr>
        <dsp:cNvPr id="0" name=""/>
        <dsp:cNvSpPr/>
      </dsp:nvSpPr>
      <dsp:spPr>
        <a:xfrm>
          <a:off x="5167244" y="1901453"/>
          <a:ext cx="2151843"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i="1" kern="1200" dirty="0"/>
            <a:t>Diversifying income streams and restructuring of assets and liabilities</a:t>
          </a:r>
          <a:endParaRPr lang="en-US" sz="1200" kern="1200" dirty="0"/>
        </a:p>
      </dsp:txBody>
      <dsp:txXfrm>
        <a:off x="5167244" y="1901453"/>
        <a:ext cx="2151843" cy="765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AE8E3C-C987-6049-AA37-B82A3909DC0B}">
      <dsp:nvSpPr>
        <dsp:cNvPr id="0" name=""/>
        <dsp:cNvSpPr/>
      </dsp:nvSpPr>
      <dsp:spPr>
        <a:xfrm rot="5400000">
          <a:off x="-173042" y="176807"/>
          <a:ext cx="1153617" cy="807531"/>
        </a:xfrm>
        <a:prstGeom prst="chevron">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w="9525" cap="rnd" cmpd="sng" algn="ctr">
          <a:solidFill>
            <a:schemeClr val="accent1">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17780" tIns="91440" rIns="17780" bIns="0" numCol="1" spcCol="1270" anchor="b" anchorCtr="0">
          <a:noAutofit/>
        </a:bodyPr>
        <a:lstStyle/>
        <a:p>
          <a:pPr marL="0" lvl="0" indent="0" algn="ctr" defTabSz="1244600">
            <a:lnSpc>
              <a:spcPct val="90000"/>
            </a:lnSpc>
            <a:spcBef>
              <a:spcPct val="0"/>
            </a:spcBef>
            <a:spcAft>
              <a:spcPct val="35000"/>
            </a:spcAft>
            <a:buNone/>
          </a:pPr>
          <a:r>
            <a:rPr lang="en-US" sz="2800" b="0" kern="1200" dirty="0"/>
            <a:t>S</a:t>
          </a:r>
        </a:p>
      </dsp:txBody>
      <dsp:txXfrm rot="-5400000">
        <a:off x="2" y="407530"/>
        <a:ext cx="807531" cy="346086"/>
      </dsp:txXfrm>
    </dsp:sp>
    <dsp:sp modelId="{501D77C9-CA05-7644-BD69-2AEB761EEC8B}">
      <dsp:nvSpPr>
        <dsp:cNvPr id="0" name=""/>
        <dsp:cNvSpPr/>
      </dsp:nvSpPr>
      <dsp:spPr>
        <a:xfrm rot="5400000">
          <a:off x="2370140" y="-1558843"/>
          <a:ext cx="750245" cy="3875462"/>
        </a:xfrm>
        <a:prstGeom prst="round2Same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None/>
          </a:pPr>
          <a:r>
            <a:rPr lang="en-US" sz="2900" kern="1200"/>
            <a:t>Strengths</a:t>
          </a:r>
        </a:p>
      </dsp:txBody>
      <dsp:txXfrm rot="-5400000">
        <a:off x="807532" y="40389"/>
        <a:ext cx="3838838" cy="676997"/>
      </dsp:txXfrm>
    </dsp:sp>
    <dsp:sp modelId="{5A028389-84C1-A746-BC91-FE128A3A2FCD}">
      <dsp:nvSpPr>
        <dsp:cNvPr id="0" name=""/>
        <dsp:cNvSpPr/>
      </dsp:nvSpPr>
      <dsp:spPr>
        <a:xfrm rot="5400000">
          <a:off x="-173042" y="1182524"/>
          <a:ext cx="1153617" cy="807531"/>
        </a:xfrm>
        <a:prstGeom prst="chevron">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w="9525" cap="rnd" cmpd="sng" algn="ctr">
          <a:solidFill>
            <a:schemeClr val="accent1">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17780" tIns="91440" rIns="17780" bIns="0" numCol="1" spcCol="1270" anchor="b" anchorCtr="0">
          <a:noAutofit/>
        </a:bodyPr>
        <a:lstStyle/>
        <a:p>
          <a:pPr marL="0" lvl="0" indent="0" algn="ctr" defTabSz="1244600">
            <a:lnSpc>
              <a:spcPct val="90000"/>
            </a:lnSpc>
            <a:spcBef>
              <a:spcPct val="0"/>
            </a:spcBef>
            <a:spcAft>
              <a:spcPct val="35000"/>
            </a:spcAft>
            <a:buNone/>
          </a:pPr>
          <a:r>
            <a:rPr lang="en-US" sz="2800" b="0" kern="1200"/>
            <a:t>W</a:t>
          </a:r>
        </a:p>
      </dsp:txBody>
      <dsp:txXfrm rot="-5400000">
        <a:off x="2" y="1413247"/>
        <a:ext cx="807531" cy="346086"/>
      </dsp:txXfrm>
    </dsp:sp>
    <dsp:sp modelId="{46F35B32-4E6C-A34B-B11C-65C9AB80EE41}">
      <dsp:nvSpPr>
        <dsp:cNvPr id="0" name=""/>
        <dsp:cNvSpPr/>
      </dsp:nvSpPr>
      <dsp:spPr>
        <a:xfrm rot="5400000">
          <a:off x="2370337" y="-553323"/>
          <a:ext cx="749851" cy="3875462"/>
        </a:xfrm>
        <a:prstGeom prst="round2Same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None/>
          </a:pPr>
          <a:r>
            <a:rPr lang="en-US" sz="2900" kern="1200"/>
            <a:t>Weaknesses</a:t>
          </a:r>
        </a:p>
      </dsp:txBody>
      <dsp:txXfrm rot="-5400000">
        <a:off x="807532" y="1046087"/>
        <a:ext cx="3838857" cy="676641"/>
      </dsp:txXfrm>
    </dsp:sp>
    <dsp:sp modelId="{0D51E431-A3E3-854C-BF02-58B1EF203B4E}">
      <dsp:nvSpPr>
        <dsp:cNvPr id="0" name=""/>
        <dsp:cNvSpPr/>
      </dsp:nvSpPr>
      <dsp:spPr>
        <a:xfrm rot="5400000">
          <a:off x="-173042" y="2188242"/>
          <a:ext cx="1153617" cy="807531"/>
        </a:xfrm>
        <a:prstGeom prst="chevron">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w="9525" cap="rnd" cmpd="sng" algn="ctr">
          <a:solidFill>
            <a:schemeClr val="accent1">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17780" tIns="91440" rIns="17780" bIns="0" numCol="1" spcCol="1270" anchor="b" anchorCtr="0">
          <a:noAutofit/>
        </a:bodyPr>
        <a:lstStyle/>
        <a:p>
          <a:pPr marL="0" lvl="0" indent="0" algn="ctr" defTabSz="1244600">
            <a:lnSpc>
              <a:spcPct val="90000"/>
            </a:lnSpc>
            <a:spcBef>
              <a:spcPct val="0"/>
            </a:spcBef>
            <a:spcAft>
              <a:spcPct val="35000"/>
            </a:spcAft>
            <a:buNone/>
          </a:pPr>
          <a:r>
            <a:rPr lang="en-US" sz="2800" b="0" kern="1200"/>
            <a:t>O</a:t>
          </a:r>
        </a:p>
      </dsp:txBody>
      <dsp:txXfrm rot="-5400000">
        <a:off x="2" y="2418965"/>
        <a:ext cx="807531" cy="346086"/>
      </dsp:txXfrm>
    </dsp:sp>
    <dsp:sp modelId="{19DF73F5-94FE-B14F-95D7-EC4C2B3CB6D1}">
      <dsp:nvSpPr>
        <dsp:cNvPr id="0" name=""/>
        <dsp:cNvSpPr/>
      </dsp:nvSpPr>
      <dsp:spPr>
        <a:xfrm rot="5400000">
          <a:off x="2370337" y="452394"/>
          <a:ext cx="749851" cy="3875462"/>
        </a:xfrm>
        <a:prstGeom prst="round2Same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None/>
          </a:pPr>
          <a:r>
            <a:rPr lang="en-US" sz="2900" kern="1200"/>
            <a:t>Opportunities</a:t>
          </a:r>
        </a:p>
      </dsp:txBody>
      <dsp:txXfrm rot="-5400000">
        <a:off x="807532" y="2051805"/>
        <a:ext cx="3838857" cy="676641"/>
      </dsp:txXfrm>
    </dsp:sp>
    <dsp:sp modelId="{B78FA2F6-8632-234B-90B2-52E319422E0D}">
      <dsp:nvSpPr>
        <dsp:cNvPr id="0" name=""/>
        <dsp:cNvSpPr/>
      </dsp:nvSpPr>
      <dsp:spPr>
        <a:xfrm rot="5400000">
          <a:off x="-173042" y="3193959"/>
          <a:ext cx="1153617" cy="807531"/>
        </a:xfrm>
        <a:prstGeom prst="chevron">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w="9525" cap="rnd" cmpd="sng" algn="ctr">
          <a:solidFill>
            <a:schemeClr val="accent1">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17780" tIns="91440" rIns="17780" bIns="0" numCol="1" spcCol="1270" anchor="b" anchorCtr="0">
          <a:noAutofit/>
        </a:bodyPr>
        <a:lstStyle/>
        <a:p>
          <a:pPr marL="0" lvl="0" indent="0" algn="ctr" defTabSz="1244600">
            <a:lnSpc>
              <a:spcPct val="90000"/>
            </a:lnSpc>
            <a:spcBef>
              <a:spcPct val="0"/>
            </a:spcBef>
            <a:spcAft>
              <a:spcPct val="35000"/>
            </a:spcAft>
            <a:buNone/>
          </a:pPr>
          <a:r>
            <a:rPr lang="en-US" sz="2800" b="0" kern="1200"/>
            <a:t>T</a:t>
          </a:r>
        </a:p>
      </dsp:txBody>
      <dsp:txXfrm rot="-5400000">
        <a:off x="2" y="3424682"/>
        <a:ext cx="807531" cy="346086"/>
      </dsp:txXfrm>
    </dsp:sp>
    <dsp:sp modelId="{7DB79770-D01A-4C4E-847E-3EA366BDF724}">
      <dsp:nvSpPr>
        <dsp:cNvPr id="0" name=""/>
        <dsp:cNvSpPr/>
      </dsp:nvSpPr>
      <dsp:spPr>
        <a:xfrm rot="5400000">
          <a:off x="2370337" y="1458111"/>
          <a:ext cx="749851" cy="3875462"/>
        </a:xfrm>
        <a:prstGeom prst="round2Same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None/>
          </a:pPr>
          <a:r>
            <a:rPr lang="en-US" sz="2900" kern="1200"/>
            <a:t>Threats</a:t>
          </a:r>
        </a:p>
      </dsp:txBody>
      <dsp:txXfrm rot="-5400000">
        <a:off x="807532" y="3057522"/>
        <a:ext cx="3838857" cy="6766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2C4A08-79E6-C44B-BAC3-589827489845}">
      <dsp:nvSpPr>
        <dsp:cNvPr id="0" name=""/>
        <dsp:cNvSpPr/>
      </dsp:nvSpPr>
      <dsp:spPr>
        <a:xfrm>
          <a:off x="0" y="0"/>
          <a:ext cx="2343151" cy="2343151"/>
        </a:xfrm>
        <a:prstGeom prst="pie">
          <a:avLst>
            <a:gd name="adj1" fmla="val 5400000"/>
            <a:gd name="adj2" fmla="val 1620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0">
          <a:scrgbClr r="0" g="0" b="0"/>
        </a:lnRef>
        <a:fillRef idx="3">
          <a:scrgbClr r="0" g="0" b="0"/>
        </a:fillRef>
        <a:effectRef idx="3">
          <a:scrgbClr r="0" g="0" b="0"/>
        </a:effectRef>
        <a:fontRef idx="minor">
          <a:schemeClr val="lt1"/>
        </a:fontRef>
      </dsp:style>
    </dsp:sp>
    <dsp:sp modelId="{9E522989-6BC5-6447-9049-6ED6F203ECA4}">
      <dsp:nvSpPr>
        <dsp:cNvPr id="0" name=""/>
        <dsp:cNvSpPr/>
      </dsp:nvSpPr>
      <dsp:spPr>
        <a:xfrm>
          <a:off x="1171575" y="0"/>
          <a:ext cx="6257923" cy="2343151"/>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Large Theater Network</a:t>
          </a:r>
        </a:p>
      </dsp:txBody>
      <dsp:txXfrm>
        <a:off x="1171575" y="0"/>
        <a:ext cx="6257923" cy="497919"/>
      </dsp:txXfrm>
    </dsp:sp>
    <dsp:sp modelId="{75CA3926-E2FD-0140-B6AD-E633C12A5972}">
      <dsp:nvSpPr>
        <dsp:cNvPr id="0" name=""/>
        <dsp:cNvSpPr/>
      </dsp:nvSpPr>
      <dsp:spPr>
        <a:xfrm>
          <a:off x="307538" y="497919"/>
          <a:ext cx="1728073" cy="1728073"/>
        </a:xfrm>
        <a:prstGeom prst="pie">
          <a:avLst>
            <a:gd name="adj1" fmla="val 5400000"/>
            <a:gd name="adj2" fmla="val 1620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0">
          <a:scrgbClr r="0" g="0" b="0"/>
        </a:lnRef>
        <a:fillRef idx="3">
          <a:scrgbClr r="0" g="0" b="0"/>
        </a:fillRef>
        <a:effectRef idx="3">
          <a:scrgbClr r="0" g="0" b="0"/>
        </a:effectRef>
        <a:fontRef idx="minor">
          <a:schemeClr val="lt1"/>
        </a:fontRef>
      </dsp:style>
    </dsp:sp>
    <dsp:sp modelId="{4E4D3E20-1ACE-EA4F-B57C-419B1C465C3E}">
      <dsp:nvSpPr>
        <dsp:cNvPr id="0" name=""/>
        <dsp:cNvSpPr/>
      </dsp:nvSpPr>
      <dsp:spPr>
        <a:xfrm>
          <a:off x="1171575" y="497919"/>
          <a:ext cx="6257923" cy="1728073"/>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Innovative Viewing Formats</a:t>
          </a:r>
        </a:p>
      </dsp:txBody>
      <dsp:txXfrm>
        <a:off x="1171575" y="497919"/>
        <a:ext cx="6257923" cy="497919"/>
      </dsp:txXfrm>
    </dsp:sp>
    <dsp:sp modelId="{FDA207E4-138E-0A42-8CB2-C9AC2DDB5409}">
      <dsp:nvSpPr>
        <dsp:cNvPr id="0" name=""/>
        <dsp:cNvSpPr/>
      </dsp:nvSpPr>
      <dsp:spPr>
        <a:xfrm>
          <a:off x="615077" y="995839"/>
          <a:ext cx="1112996" cy="1112996"/>
        </a:xfrm>
        <a:prstGeom prst="pie">
          <a:avLst>
            <a:gd name="adj1" fmla="val 5400000"/>
            <a:gd name="adj2" fmla="val 1620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0">
          <a:scrgbClr r="0" g="0" b="0"/>
        </a:lnRef>
        <a:fillRef idx="3">
          <a:scrgbClr r="0" g="0" b="0"/>
        </a:fillRef>
        <a:effectRef idx="3">
          <a:scrgbClr r="0" g="0" b="0"/>
        </a:effectRef>
        <a:fontRef idx="minor">
          <a:schemeClr val="lt1"/>
        </a:fontRef>
      </dsp:style>
    </dsp:sp>
    <dsp:sp modelId="{323C68F6-B5C7-2840-82F9-4F8AE17AA79A}">
      <dsp:nvSpPr>
        <dsp:cNvPr id="0" name=""/>
        <dsp:cNvSpPr/>
      </dsp:nvSpPr>
      <dsp:spPr>
        <a:xfrm>
          <a:off x="1171575" y="995839"/>
          <a:ext cx="6257923" cy="1112996"/>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Brand Recognition</a:t>
          </a:r>
        </a:p>
      </dsp:txBody>
      <dsp:txXfrm>
        <a:off x="1171575" y="995839"/>
        <a:ext cx="6257923" cy="497919"/>
      </dsp:txXfrm>
    </dsp:sp>
    <dsp:sp modelId="{B98388CE-D4E2-BE42-958B-890209B7584A}">
      <dsp:nvSpPr>
        <dsp:cNvPr id="0" name=""/>
        <dsp:cNvSpPr/>
      </dsp:nvSpPr>
      <dsp:spPr>
        <a:xfrm>
          <a:off x="922615" y="1493758"/>
          <a:ext cx="497919" cy="497919"/>
        </a:xfrm>
        <a:prstGeom prst="pie">
          <a:avLst>
            <a:gd name="adj1" fmla="val 5400000"/>
            <a:gd name="adj2" fmla="val 1620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0">
          <a:scrgbClr r="0" g="0" b="0"/>
        </a:lnRef>
        <a:fillRef idx="3">
          <a:scrgbClr r="0" g="0" b="0"/>
        </a:fillRef>
        <a:effectRef idx="3">
          <a:scrgbClr r="0" g="0" b="0"/>
        </a:effectRef>
        <a:fontRef idx="minor">
          <a:schemeClr val="lt1"/>
        </a:fontRef>
      </dsp:style>
    </dsp:sp>
    <dsp:sp modelId="{04FFDF84-4C26-174D-ACDE-B56DC35E6C81}">
      <dsp:nvSpPr>
        <dsp:cNvPr id="0" name=""/>
        <dsp:cNvSpPr/>
      </dsp:nvSpPr>
      <dsp:spPr>
        <a:xfrm>
          <a:off x="1171575" y="1493758"/>
          <a:ext cx="6257923" cy="497919"/>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Alternative Content Offering</a:t>
          </a:r>
        </a:p>
      </dsp:txBody>
      <dsp:txXfrm>
        <a:off x="1171575" y="1493758"/>
        <a:ext cx="6257923" cy="4979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6F330F-E77F-7A4A-A803-339DE78791D8}">
      <dsp:nvSpPr>
        <dsp:cNvPr id="0" name=""/>
        <dsp:cNvSpPr/>
      </dsp:nvSpPr>
      <dsp:spPr>
        <a:xfrm>
          <a:off x="2496" y="455904"/>
          <a:ext cx="2504590" cy="2504590"/>
        </a:xfrm>
        <a:prstGeom prst="ellipse">
          <a:avLst/>
        </a:prstGeom>
        <a:gradFill rotWithShape="0">
          <a:gsLst>
            <a:gs pos="0">
              <a:schemeClr val="accent1">
                <a:alpha val="50000"/>
                <a:hueOff val="0"/>
                <a:satOff val="0"/>
                <a:lumOff val="0"/>
                <a:alphaOff val="0"/>
                <a:tint val="96000"/>
                <a:lumMod val="104000"/>
              </a:schemeClr>
            </a:gs>
            <a:gs pos="100000">
              <a:schemeClr val="accent1">
                <a:alpha val="50000"/>
                <a:hueOff val="0"/>
                <a:satOff val="0"/>
                <a:lumOff val="0"/>
                <a:alphaOff val="0"/>
                <a:shade val="84000"/>
                <a:lumMod val="84000"/>
              </a:schemeClr>
            </a:gs>
          </a:gsLst>
          <a:lin ang="5400000" scaled="0"/>
        </a:gradFill>
        <a:ln>
          <a:noFill/>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0">
          <a:scrgbClr r="0" g="0" b="0"/>
        </a:lnRef>
        <a:fillRef idx="3">
          <a:scrgbClr r="0" g="0" b="0"/>
        </a:fillRef>
        <a:effectRef idx="3">
          <a:scrgbClr r="0" g="0" b="0"/>
        </a:effectRef>
        <a:fontRef idx="minor">
          <a:schemeClr val="tx1"/>
        </a:fontRef>
      </dsp:style>
      <dsp:txBody>
        <a:bodyPr spcFirstLastPara="0" vert="horz" wrap="square" lIns="137836" tIns="21590" rIns="137836" bIns="21590" numCol="1" spcCol="1270" anchor="ctr" anchorCtr="0">
          <a:noAutofit/>
        </a:bodyPr>
        <a:lstStyle/>
        <a:p>
          <a:pPr marL="0" lvl="0" indent="0" algn="ctr" defTabSz="755650">
            <a:lnSpc>
              <a:spcPct val="90000"/>
            </a:lnSpc>
            <a:spcBef>
              <a:spcPct val="0"/>
            </a:spcBef>
            <a:spcAft>
              <a:spcPct val="35000"/>
            </a:spcAft>
            <a:buNone/>
          </a:pPr>
          <a:r>
            <a:rPr lang="en-US" sz="1700" kern="1200"/>
            <a:t>High Debt Levels</a:t>
          </a:r>
        </a:p>
      </dsp:txBody>
      <dsp:txXfrm>
        <a:off x="369285" y="822693"/>
        <a:ext cx="1771012" cy="1771012"/>
      </dsp:txXfrm>
    </dsp:sp>
    <dsp:sp modelId="{7926F11E-7CDD-2740-8AE9-AA1C768015D8}">
      <dsp:nvSpPr>
        <dsp:cNvPr id="0" name=""/>
        <dsp:cNvSpPr/>
      </dsp:nvSpPr>
      <dsp:spPr>
        <a:xfrm>
          <a:off x="2006168" y="455904"/>
          <a:ext cx="2504590" cy="2504590"/>
        </a:xfrm>
        <a:prstGeom prst="ellipse">
          <a:avLst/>
        </a:prstGeom>
        <a:gradFill rotWithShape="0">
          <a:gsLst>
            <a:gs pos="0">
              <a:schemeClr val="accent1">
                <a:alpha val="50000"/>
                <a:hueOff val="0"/>
                <a:satOff val="0"/>
                <a:lumOff val="0"/>
                <a:alphaOff val="0"/>
                <a:tint val="96000"/>
                <a:lumMod val="104000"/>
              </a:schemeClr>
            </a:gs>
            <a:gs pos="100000">
              <a:schemeClr val="accent1">
                <a:alpha val="50000"/>
                <a:hueOff val="0"/>
                <a:satOff val="0"/>
                <a:lumOff val="0"/>
                <a:alphaOff val="0"/>
                <a:shade val="84000"/>
                <a:lumMod val="84000"/>
              </a:schemeClr>
            </a:gs>
          </a:gsLst>
          <a:lin ang="5400000" scaled="0"/>
        </a:gradFill>
        <a:ln>
          <a:noFill/>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0">
          <a:scrgbClr r="0" g="0" b="0"/>
        </a:lnRef>
        <a:fillRef idx="3">
          <a:scrgbClr r="0" g="0" b="0"/>
        </a:fillRef>
        <a:effectRef idx="3">
          <a:scrgbClr r="0" g="0" b="0"/>
        </a:effectRef>
        <a:fontRef idx="minor">
          <a:schemeClr val="tx1"/>
        </a:fontRef>
      </dsp:style>
      <dsp:txBody>
        <a:bodyPr spcFirstLastPara="0" vert="horz" wrap="square" lIns="137836" tIns="21590" rIns="137836" bIns="21590" numCol="1" spcCol="1270" anchor="ctr" anchorCtr="0">
          <a:noAutofit/>
        </a:bodyPr>
        <a:lstStyle/>
        <a:p>
          <a:pPr marL="0" lvl="0" indent="0" algn="ctr" defTabSz="755650">
            <a:lnSpc>
              <a:spcPct val="90000"/>
            </a:lnSpc>
            <a:spcBef>
              <a:spcPct val="0"/>
            </a:spcBef>
            <a:spcAft>
              <a:spcPct val="35000"/>
            </a:spcAft>
            <a:buNone/>
          </a:pPr>
          <a:r>
            <a:rPr lang="en-US" sz="1700" kern="1200"/>
            <a:t>Dependence on Film Studios</a:t>
          </a:r>
        </a:p>
      </dsp:txBody>
      <dsp:txXfrm>
        <a:off x="2372957" y="822693"/>
        <a:ext cx="1771012" cy="1771012"/>
      </dsp:txXfrm>
    </dsp:sp>
    <dsp:sp modelId="{7F855181-6456-5443-81A6-49988CC4E8E2}">
      <dsp:nvSpPr>
        <dsp:cNvPr id="0" name=""/>
        <dsp:cNvSpPr/>
      </dsp:nvSpPr>
      <dsp:spPr>
        <a:xfrm>
          <a:off x="4009840" y="455904"/>
          <a:ext cx="2504590" cy="2504590"/>
        </a:xfrm>
        <a:prstGeom prst="ellipse">
          <a:avLst/>
        </a:prstGeom>
        <a:gradFill rotWithShape="0">
          <a:gsLst>
            <a:gs pos="0">
              <a:schemeClr val="accent1">
                <a:alpha val="50000"/>
                <a:hueOff val="0"/>
                <a:satOff val="0"/>
                <a:lumOff val="0"/>
                <a:alphaOff val="0"/>
                <a:tint val="96000"/>
                <a:lumMod val="104000"/>
              </a:schemeClr>
            </a:gs>
            <a:gs pos="100000">
              <a:schemeClr val="accent1">
                <a:alpha val="50000"/>
                <a:hueOff val="0"/>
                <a:satOff val="0"/>
                <a:lumOff val="0"/>
                <a:alphaOff val="0"/>
                <a:shade val="84000"/>
                <a:lumMod val="84000"/>
              </a:schemeClr>
            </a:gs>
          </a:gsLst>
          <a:lin ang="5400000" scaled="0"/>
        </a:gradFill>
        <a:ln>
          <a:noFill/>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0">
          <a:scrgbClr r="0" g="0" b="0"/>
        </a:lnRef>
        <a:fillRef idx="3">
          <a:scrgbClr r="0" g="0" b="0"/>
        </a:fillRef>
        <a:effectRef idx="3">
          <a:scrgbClr r="0" g="0" b="0"/>
        </a:effectRef>
        <a:fontRef idx="minor">
          <a:schemeClr val="tx1"/>
        </a:fontRef>
      </dsp:style>
      <dsp:txBody>
        <a:bodyPr spcFirstLastPara="0" vert="horz" wrap="square" lIns="137836" tIns="21590" rIns="137836" bIns="21590" numCol="1" spcCol="1270" anchor="ctr" anchorCtr="0">
          <a:noAutofit/>
        </a:bodyPr>
        <a:lstStyle/>
        <a:p>
          <a:pPr marL="0" lvl="0" indent="0" algn="ctr" defTabSz="755650">
            <a:lnSpc>
              <a:spcPct val="90000"/>
            </a:lnSpc>
            <a:spcBef>
              <a:spcPct val="0"/>
            </a:spcBef>
            <a:spcAft>
              <a:spcPct val="35000"/>
            </a:spcAft>
            <a:buNone/>
          </a:pPr>
          <a:r>
            <a:rPr lang="en-US" sz="1700" kern="1200"/>
            <a:t>Seasonality of Revenue</a:t>
          </a:r>
        </a:p>
      </dsp:txBody>
      <dsp:txXfrm>
        <a:off x="4376629" y="822693"/>
        <a:ext cx="1771012" cy="1771012"/>
      </dsp:txXfrm>
    </dsp:sp>
    <dsp:sp modelId="{A70AC603-EB0A-5244-86DD-9B6E4F9DE74C}">
      <dsp:nvSpPr>
        <dsp:cNvPr id="0" name=""/>
        <dsp:cNvSpPr/>
      </dsp:nvSpPr>
      <dsp:spPr>
        <a:xfrm>
          <a:off x="6013513" y="455904"/>
          <a:ext cx="2504590" cy="2504590"/>
        </a:xfrm>
        <a:prstGeom prst="ellipse">
          <a:avLst/>
        </a:prstGeom>
        <a:gradFill rotWithShape="0">
          <a:gsLst>
            <a:gs pos="0">
              <a:schemeClr val="accent1">
                <a:alpha val="50000"/>
                <a:hueOff val="0"/>
                <a:satOff val="0"/>
                <a:lumOff val="0"/>
                <a:alphaOff val="0"/>
                <a:tint val="96000"/>
                <a:lumMod val="104000"/>
              </a:schemeClr>
            </a:gs>
            <a:gs pos="100000">
              <a:schemeClr val="accent1">
                <a:alpha val="50000"/>
                <a:hueOff val="0"/>
                <a:satOff val="0"/>
                <a:lumOff val="0"/>
                <a:alphaOff val="0"/>
                <a:shade val="84000"/>
                <a:lumMod val="84000"/>
              </a:schemeClr>
            </a:gs>
          </a:gsLst>
          <a:lin ang="5400000" scaled="0"/>
        </a:gradFill>
        <a:ln>
          <a:noFill/>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0">
          <a:scrgbClr r="0" g="0" b="0"/>
        </a:lnRef>
        <a:fillRef idx="3">
          <a:scrgbClr r="0" g="0" b="0"/>
        </a:fillRef>
        <a:effectRef idx="3">
          <a:scrgbClr r="0" g="0" b="0"/>
        </a:effectRef>
        <a:fontRef idx="minor">
          <a:schemeClr val="tx1"/>
        </a:fontRef>
      </dsp:style>
      <dsp:txBody>
        <a:bodyPr spcFirstLastPara="0" vert="horz" wrap="square" lIns="137836" tIns="21590" rIns="137836" bIns="21590" numCol="1" spcCol="1270" anchor="ctr" anchorCtr="0">
          <a:noAutofit/>
        </a:bodyPr>
        <a:lstStyle/>
        <a:p>
          <a:pPr marL="0" lvl="0" indent="0" algn="ctr" defTabSz="755650">
            <a:lnSpc>
              <a:spcPct val="90000"/>
            </a:lnSpc>
            <a:spcBef>
              <a:spcPct val="0"/>
            </a:spcBef>
            <a:spcAft>
              <a:spcPct val="35000"/>
            </a:spcAft>
            <a:buNone/>
          </a:pPr>
          <a:r>
            <a:rPr lang="en-US" sz="1700" kern="1200"/>
            <a:t>Vulnerability to Economic Shifts</a:t>
          </a:r>
        </a:p>
      </dsp:txBody>
      <dsp:txXfrm>
        <a:off x="6380302" y="822693"/>
        <a:ext cx="1771012" cy="17710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9F11E0-4342-FE41-82A2-97E263D13A16}">
      <dsp:nvSpPr>
        <dsp:cNvPr id="0" name=""/>
        <dsp:cNvSpPr/>
      </dsp:nvSpPr>
      <dsp:spPr>
        <a:xfrm>
          <a:off x="2552100" y="0"/>
          <a:ext cx="3416400" cy="3416400"/>
        </a:xfrm>
        <a:prstGeom prst="diamond">
          <a:avLst/>
        </a:prstGeom>
        <a:gradFill rotWithShape="0">
          <a:gsLst>
            <a:gs pos="0">
              <a:schemeClr val="accent1">
                <a:tint val="40000"/>
                <a:hueOff val="0"/>
                <a:satOff val="0"/>
                <a:lumOff val="0"/>
                <a:alphaOff val="0"/>
                <a:tint val="96000"/>
                <a:lumMod val="104000"/>
              </a:schemeClr>
            </a:gs>
            <a:gs pos="100000">
              <a:schemeClr val="accent1">
                <a:tint val="40000"/>
                <a:hueOff val="0"/>
                <a:satOff val="0"/>
                <a:lumOff val="0"/>
                <a:alphaOff val="0"/>
                <a:shade val="84000"/>
                <a:lumMod val="84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64F4E0E8-8044-DA49-A171-0A593865D0C4}">
      <dsp:nvSpPr>
        <dsp:cNvPr id="0" name=""/>
        <dsp:cNvSpPr/>
      </dsp:nvSpPr>
      <dsp:spPr>
        <a:xfrm>
          <a:off x="2876658" y="324558"/>
          <a:ext cx="1332396" cy="1332396"/>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Expansion and Market Penetration</a:t>
          </a:r>
        </a:p>
      </dsp:txBody>
      <dsp:txXfrm>
        <a:off x="2941700" y="389600"/>
        <a:ext cx="1202312" cy="1202312"/>
      </dsp:txXfrm>
    </dsp:sp>
    <dsp:sp modelId="{32AB81E4-6365-2D4D-B5D0-12063A1B8D21}">
      <dsp:nvSpPr>
        <dsp:cNvPr id="0" name=""/>
        <dsp:cNvSpPr/>
      </dsp:nvSpPr>
      <dsp:spPr>
        <a:xfrm>
          <a:off x="4311546" y="324558"/>
          <a:ext cx="1332396" cy="1332396"/>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Diversification of Revenue Streams</a:t>
          </a:r>
        </a:p>
      </dsp:txBody>
      <dsp:txXfrm>
        <a:off x="4376588" y="389600"/>
        <a:ext cx="1202312" cy="1202312"/>
      </dsp:txXfrm>
    </dsp:sp>
    <dsp:sp modelId="{48F21B28-CD9C-B544-830A-E812D761C50E}">
      <dsp:nvSpPr>
        <dsp:cNvPr id="0" name=""/>
        <dsp:cNvSpPr/>
      </dsp:nvSpPr>
      <dsp:spPr>
        <a:xfrm>
          <a:off x="2876658" y="1759446"/>
          <a:ext cx="1332396" cy="1332396"/>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Technological Advancements</a:t>
          </a:r>
        </a:p>
      </dsp:txBody>
      <dsp:txXfrm>
        <a:off x="2941700" y="1824488"/>
        <a:ext cx="1202312" cy="1202312"/>
      </dsp:txXfrm>
    </dsp:sp>
    <dsp:sp modelId="{FB042916-0DFB-8147-B61D-43594CC1522F}">
      <dsp:nvSpPr>
        <dsp:cNvPr id="0" name=""/>
        <dsp:cNvSpPr/>
      </dsp:nvSpPr>
      <dsp:spPr>
        <a:xfrm>
          <a:off x="4311546" y="1759446"/>
          <a:ext cx="1332396" cy="1332396"/>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Enhance Customer Experience</a:t>
          </a:r>
        </a:p>
      </dsp:txBody>
      <dsp:txXfrm>
        <a:off x="4376588" y="1824488"/>
        <a:ext cx="1202312" cy="12023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8F0937-A0FA-744E-B91A-D3A64C505851}">
      <dsp:nvSpPr>
        <dsp:cNvPr id="0" name=""/>
        <dsp:cNvSpPr/>
      </dsp:nvSpPr>
      <dsp:spPr>
        <a:xfrm>
          <a:off x="595086" y="14511"/>
          <a:ext cx="3280364" cy="509238"/>
        </a:xfrm>
        <a:prstGeom prst="chevron">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l" defTabSz="889000">
            <a:lnSpc>
              <a:spcPct val="90000"/>
            </a:lnSpc>
            <a:spcBef>
              <a:spcPct val="0"/>
            </a:spcBef>
            <a:spcAft>
              <a:spcPct val="35000"/>
            </a:spcAft>
            <a:buNone/>
          </a:pPr>
          <a:r>
            <a:rPr lang="en-US" sz="2000" b="1" kern="1200" dirty="0"/>
            <a:t>     P</a:t>
          </a:r>
          <a:r>
            <a:rPr lang="en-US" sz="1800" b="0" kern="1200" dirty="0"/>
            <a:t>olitical</a:t>
          </a:r>
        </a:p>
      </dsp:txBody>
      <dsp:txXfrm>
        <a:off x="849705" y="14511"/>
        <a:ext cx="2771126" cy="509238"/>
      </dsp:txXfrm>
    </dsp:sp>
    <dsp:sp modelId="{61A19C54-B2BD-8043-A282-A054068C792C}">
      <dsp:nvSpPr>
        <dsp:cNvPr id="0" name=""/>
        <dsp:cNvSpPr/>
      </dsp:nvSpPr>
      <dsp:spPr>
        <a:xfrm>
          <a:off x="3935134" y="45534"/>
          <a:ext cx="1956563" cy="422668"/>
        </a:xfrm>
        <a:prstGeom prst="chevron">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innerShdw blurRad="50800" dist="25400" dir="13500000">
            <a:srgbClr val="000000">
              <a:alpha val="55000"/>
            </a:srgbClr>
          </a:inn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kern="1200" dirty="0"/>
            <a:t>Government shutdowns during pandemic</a:t>
          </a:r>
        </a:p>
      </dsp:txBody>
      <dsp:txXfrm>
        <a:off x="4146468" y="45534"/>
        <a:ext cx="1533895" cy="422668"/>
      </dsp:txXfrm>
    </dsp:sp>
    <dsp:sp modelId="{B11DEADE-4F89-4745-9CCA-983337460E00}">
      <dsp:nvSpPr>
        <dsp:cNvPr id="0" name=""/>
        <dsp:cNvSpPr/>
      </dsp:nvSpPr>
      <dsp:spPr>
        <a:xfrm>
          <a:off x="5743764" y="45534"/>
          <a:ext cx="1956563" cy="422668"/>
        </a:xfrm>
        <a:prstGeom prst="chevron">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innerShdw blurRad="50800" dist="25400" dir="13500000">
            <a:srgbClr val="000000">
              <a:alpha val="55000"/>
            </a:srgbClr>
          </a:inn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kern="1200" dirty="0"/>
            <a:t>SAG-AFTRA strikes</a:t>
          </a:r>
        </a:p>
      </dsp:txBody>
      <dsp:txXfrm>
        <a:off x="5955098" y="45534"/>
        <a:ext cx="1533895" cy="422668"/>
      </dsp:txXfrm>
    </dsp:sp>
    <dsp:sp modelId="{D895A337-9AE3-5447-99F3-772C7561231D}">
      <dsp:nvSpPr>
        <dsp:cNvPr id="0" name=""/>
        <dsp:cNvSpPr/>
      </dsp:nvSpPr>
      <dsp:spPr>
        <a:xfrm>
          <a:off x="595086" y="582781"/>
          <a:ext cx="3280364" cy="509238"/>
        </a:xfrm>
        <a:prstGeom prst="chevron">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l" defTabSz="889000">
            <a:lnSpc>
              <a:spcPct val="90000"/>
            </a:lnSpc>
            <a:spcBef>
              <a:spcPct val="0"/>
            </a:spcBef>
            <a:spcAft>
              <a:spcPct val="35000"/>
            </a:spcAft>
            <a:buNone/>
          </a:pPr>
          <a:r>
            <a:rPr lang="en-US" sz="2000" b="1" kern="1200" dirty="0"/>
            <a:t>     E</a:t>
          </a:r>
          <a:r>
            <a:rPr lang="en-US" sz="1800" kern="1200" dirty="0"/>
            <a:t>conomic</a:t>
          </a:r>
        </a:p>
      </dsp:txBody>
      <dsp:txXfrm>
        <a:off x="849705" y="582781"/>
        <a:ext cx="2771126" cy="509238"/>
      </dsp:txXfrm>
    </dsp:sp>
    <dsp:sp modelId="{0B399543-DCA4-EB4D-A8F7-C79B80CC5D1E}">
      <dsp:nvSpPr>
        <dsp:cNvPr id="0" name=""/>
        <dsp:cNvSpPr/>
      </dsp:nvSpPr>
      <dsp:spPr>
        <a:xfrm>
          <a:off x="3935134" y="626067"/>
          <a:ext cx="1956563" cy="422668"/>
        </a:xfrm>
        <a:prstGeom prst="chevron">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innerShdw blurRad="50800" dist="25400" dir="13500000">
            <a:srgbClr val="000000">
              <a:alpha val="55000"/>
            </a:srgbClr>
          </a:inn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kern="1200" dirty="0"/>
            <a:t>Economy recovering</a:t>
          </a:r>
        </a:p>
      </dsp:txBody>
      <dsp:txXfrm>
        <a:off x="4146468" y="626067"/>
        <a:ext cx="1533895" cy="422668"/>
      </dsp:txXfrm>
    </dsp:sp>
    <dsp:sp modelId="{5A166B36-2C96-5840-9062-37DCBFBEFAA6}">
      <dsp:nvSpPr>
        <dsp:cNvPr id="0" name=""/>
        <dsp:cNvSpPr/>
      </dsp:nvSpPr>
      <dsp:spPr>
        <a:xfrm>
          <a:off x="5743764" y="626067"/>
          <a:ext cx="1956563" cy="422668"/>
        </a:xfrm>
        <a:prstGeom prst="chevron">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innerShdw blurRad="50800" dist="25400" dir="13500000">
            <a:srgbClr val="000000">
              <a:alpha val="55000"/>
            </a:srgbClr>
          </a:inn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kern="1200" dirty="0"/>
            <a:t>Inflation and Interest rates</a:t>
          </a:r>
        </a:p>
      </dsp:txBody>
      <dsp:txXfrm>
        <a:off x="5955098" y="626067"/>
        <a:ext cx="1533895" cy="422668"/>
      </dsp:txXfrm>
    </dsp:sp>
    <dsp:sp modelId="{0EAE9608-4E1E-3647-808E-BA86967E8716}">
      <dsp:nvSpPr>
        <dsp:cNvPr id="0" name=""/>
        <dsp:cNvSpPr/>
      </dsp:nvSpPr>
      <dsp:spPr>
        <a:xfrm>
          <a:off x="595086" y="1163314"/>
          <a:ext cx="3280364" cy="509238"/>
        </a:xfrm>
        <a:prstGeom prst="chevron">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l" defTabSz="889000">
            <a:lnSpc>
              <a:spcPct val="90000"/>
            </a:lnSpc>
            <a:spcBef>
              <a:spcPct val="0"/>
            </a:spcBef>
            <a:spcAft>
              <a:spcPct val="35000"/>
            </a:spcAft>
            <a:buNone/>
          </a:pPr>
          <a:r>
            <a:rPr lang="en-US" sz="2000" b="1" kern="1200" dirty="0"/>
            <a:t>     S</a:t>
          </a:r>
          <a:r>
            <a:rPr lang="en-US" sz="1800" kern="1200" dirty="0"/>
            <a:t>ociocultural</a:t>
          </a:r>
        </a:p>
      </dsp:txBody>
      <dsp:txXfrm>
        <a:off x="849705" y="1163314"/>
        <a:ext cx="2771126" cy="509238"/>
      </dsp:txXfrm>
    </dsp:sp>
    <dsp:sp modelId="{5E59FBE4-6FCA-4748-A396-B9FC0AD5B658}">
      <dsp:nvSpPr>
        <dsp:cNvPr id="0" name=""/>
        <dsp:cNvSpPr/>
      </dsp:nvSpPr>
      <dsp:spPr>
        <a:xfrm>
          <a:off x="3935134" y="1206599"/>
          <a:ext cx="1956563" cy="422668"/>
        </a:xfrm>
        <a:prstGeom prst="chevron">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innerShdw blurRad="50800" dist="25400" dir="13500000">
            <a:srgbClr val="000000">
              <a:alpha val="55000"/>
            </a:srgbClr>
          </a:inn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kern="1200" dirty="0"/>
            <a:t>Changing consumer preferences</a:t>
          </a:r>
        </a:p>
      </dsp:txBody>
      <dsp:txXfrm>
        <a:off x="4146468" y="1206599"/>
        <a:ext cx="1533895" cy="422668"/>
      </dsp:txXfrm>
    </dsp:sp>
    <dsp:sp modelId="{D2EEB319-183F-AD4D-8916-7ECBAB7C85D1}">
      <dsp:nvSpPr>
        <dsp:cNvPr id="0" name=""/>
        <dsp:cNvSpPr/>
      </dsp:nvSpPr>
      <dsp:spPr>
        <a:xfrm>
          <a:off x="5743764" y="1206599"/>
          <a:ext cx="1956563" cy="422668"/>
        </a:xfrm>
        <a:prstGeom prst="chevron">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innerShdw blurRad="50800" dist="25400" dir="13500000">
            <a:srgbClr val="000000">
              <a:alpha val="55000"/>
            </a:srgbClr>
          </a:inn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kern="1200" dirty="0"/>
            <a:t>Content diversification</a:t>
          </a:r>
        </a:p>
      </dsp:txBody>
      <dsp:txXfrm>
        <a:off x="5955098" y="1206599"/>
        <a:ext cx="1533895" cy="422668"/>
      </dsp:txXfrm>
    </dsp:sp>
    <dsp:sp modelId="{34D6DA8D-8C8C-7946-8E54-63E3C2AD040F}">
      <dsp:nvSpPr>
        <dsp:cNvPr id="0" name=""/>
        <dsp:cNvSpPr/>
      </dsp:nvSpPr>
      <dsp:spPr>
        <a:xfrm>
          <a:off x="595086" y="1743846"/>
          <a:ext cx="3280364" cy="509238"/>
        </a:xfrm>
        <a:prstGeom prst="chevron">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l" defTabSz="889000">
            <a:lnSpc>
              <a:spcPct val="90000"/>
            </a:lnSpc>
            <a:spcBef>
              <a:spcPct val="0"/>
            </a:spcBef>
            <a:spcAft>
              <a:spcPct val="35000"/>
            </a:spcAft>
            <a:buNone/>
          </a:pPr>
          <a:r>
            <a:rPr lang="en-US" sz="2000" b="1" kern="1200" dirty="0"/>
            <a:t>     T</a:t>
          </a:r>
          <a:r>
            <a:rPr lang="en-US" sz="1800" kern="1200" dirty="0"/>
            <a:t>echnological</a:t>
          </a:r>
        </a:p>
      </dsp:txBody>
      <dsp:txXfrm>
        <a:off x="849705" y="1743846"/>
        <a:ext cx="2771126" cy="509238"/>
      </dsp:txXfrm>
    </dsp:sp>
    <dsp:sp modelId="{9F2596E9-12EF-5F40-9FE5-7121E4625321}">
      <dsp:nvSpPr>
        <dsp:cNvPr id="0" name=""/>
        <dsp:cNvSpPr/>
      </dsp:nvSpPr>
      <dsp:spPr>
        <a:xfrm>
          <a:off x="3935134" y="1787132"/>
          <a:ext cx="1956563" cy="422668"/>
        </a:xfrm>
        <a:prstGeom prst="chevron">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innerShdw blurRad="50800" dist="25400" dir="13500000">
            <a:srgbClr val="000000">
              <a:alpha val="55000"/>
            </a:srgbClr>
          </a:inn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kern="1200" dirty="0"/>
            <a:t>Projection and Sound</a:t>
          </a:r>
        </a:p>
      </dsp:txBody>
      <dsp:txXfrm>
        <a:off x="4146468" y="1787132"/>
        <a:ext cx="1533895" cy="422668"/>
      </dsp:txXfrm>
    </dsp:sp>
    <dsp:sp modelId="{97EF0DAE-4A8C-7F47-9D61-CD7574CF0FAF}">
      <dsp:nvSpPr>
        <dsp:cNvPr id="0" name=""/>
        <dsp:cNvSpPr/>
      </dsp:nvSpPr>
      <dsp:spPr>
        <a:xfrm>
          <a:off x="5743764" y="1787132"/>
          <a:ext cx="1956563" cy="422668"/>
        </a:xfrm>
        <a:prstGeom prst="chevron">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innerShdw blurRad="50800" dist="25400" dir="13500000">
            <a:srgbClr val="000000">
              <a:alpha val="55000"/>
            </a:srgbClr>
          </a:inn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kern="1200" dirty="0"/>
            <a:t>Mobile Ticketing</a:t>
          </a:r>
        </a:p>
      </dsp:txBody>
      <dsp:txXfrm>
        <a:off x="5955098" y="1787132"/>
        <a:ext cx="1533895" cy="422668"/>
      </dsp:txXfrm>
    </dsp:sp>
    <dsp:sp modelId="{30AE4E55-112D-AC45-9073-A89EE8F942D2}">
      <dsp:nvSpPr>
        <dsp:cNvPr id="0" name=""/>
        <dsp:cNvSpPr/>
      </dsp:nvSpPr>
      <dsp:spPr>
        <a:xfrm>
          <a:off x="595086" y="2324379"/>
          <a:ext cx="3280364" cy="509238"/>
        </a:xfrm>
        <a:prstGeom prst="chevron">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l" defTabSz="889000">
            <a:lnSpc>
              <a:spcPct val="90000"/>
            </a:lnSpc>
            <a:spcBef>
              <a:spcPct val="0"/>
            </a:spcBef>
            <a:spcAft>
              <a:spcPct val="35000"/>
            </a:spcAft>
            <a:buNone/>
          </a:pPr>
          <a:r>
            <a:rPr lang="en-US" sz="2000" b="1" kern="1200" dirty="0"/>
            <a:t>     E</a:t>
          </a:r>
          <a:r>
            <a:rPr lang="en-US" sz="1800" kern="1200" dirty="0"/>
            <a:t>nvironmental</a:t>
          </a:r>
        </a:p>
      </dsp:txBody>
      <dsp:txXfrm>
        <a:off x="849705" y="2324379"/>
        <a:ext cx="2771126" cy="509238"/>
      </dsp:txXfrm>
    </dsp:sp>
    <dsp:sp modelId="{BA00CEEF-5F40-9C48-B89A-8A524B4F2E6E}">
      <dsp:nvSpPr>
        <dsp:cNvPr id="0" name=""/>
        <dsp:cNvSpPr/>
      </dsp:nvSpPr>
      <dsp:spPr>
        <a:xfrm>
          <a:off x="3935134" y="2367664"/>
          <a:ext cx="1956563" cy="422668"/>
        </a:xfrm>
        <a:prstGeom prst="chevron">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innerShdw blurRad="50800" dist="25400" dir="13500000">
            <a:srgbClr val="000000">
              <a:alpha val="55000"/>
            </a:srgbClr>
          </a:inn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kern="1200" dirty="0"/>
            <a:t>Climate impact</a:t>
          </a:r>
        </a:p>
      </dsp:txBody>
      <dsp:txXfrm>
        <a:off x="4146468" y="2367664"/>
        <a:ext cx="1533895" cy="422668"/>
      </dsp:txXfrm>
    </dsp:sp>
    <dsp:sp modelId="{7AE743DE-6304-3B4C-847F-E84B6AEFA4F4}">
      <dsp:nvSpPr>
        <dsp:cNvPr id="0" name=""/>
        <dsp:cNvSpPr/>
      </dsp:nvSpPr>
      <dsp:spPr>
        <a:xfrm>
          <a:off x="5743764" y="2367664"/>
          <a:ext cx="1956563" cy="422668"/>
        </a:xfrm>
        <a:prstGeom prst="chevron">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innerShdw blurRad="50800" dist="25400" dir="13500000">
            <a:srgbClr val="000000">
              <a:alpha val="55000"/>
            </a:srgbClr>
          </a:inn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kern="1200" dirty="0"/>
            <a:t>Recycling</a:t>
          </a:r>
        </a:p>
      </dsp:txBody>
      <dsp:txXfrm>
        <a:off x="5955098" y="2367664"/>
        <a:ext cx="1533895" cy="422668"/>
      </dsp:txXfrm>
    </dsp:sp>
    <dsp:sp modelId="{78AC4E77-EA2E-BE48-9C4B-DD7A145CA42A}">
      <dsp:nvSpPr>
        <dsp:cNvPr id="0" name=""/>
        <dsp:cNvSpPr/>
      </dsp:nvSpPr>
      <dsp:spPr>
        <a:xfrm>
          <a:off x="595086" y="2904911"/>
          <a:ext cx="3280364" cy="509238"/>
        </a:xfrm>
        <a:prstGeom prst="chevron">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l" defTabSz="889000">
            <a:lnSpc>
              <a:spcPct val="90000"/>
            </a:lnSpc>
            <a:spcBef>
              <a:spcPct val="0"/>
            </a:spcBef>
            <a:spcAft>
              <a:spcPct val="35000"/>
            </a:spcAft>
            <a:buNone/>
          </a:pPr>
          <a:r>
            <a:rPr lang="en-US" sz="2000" kern="1200" dirty="0"/>
            <a:t>     </a:t>
          </a:r>
          <a:r>
            <a:rPr lang="en-US" sz="2000" b="1" kern="1200" dirty="0"/>
            <a:t>L</a:t>
          </a:r>
          <a:r>
            <a:rPr lang="en-US" sz="1800" kern="1200" dirty="0"/>
            <a:t>egal</a:t>
          </a:r>
        </a:p>
      </dsp:txBody>
      <dsp:txXfrm>
        <a:off x="849705" y="2904911"/>
        <a:ext cx="2771126" cy="509238"/>
      </dsp:txXfrm>
    </dsp:sp>
    <dsp:sp modelId="{A139EC69-84C0-2B41-BB6C-14E39E7E926B}">
      <dsp:nvSpPr>
        <dsp:cNvPr id="0" name=""/>
        <dsp:cNvSpPr/>
      </dsp:nvSpPr>
      <dsp:spPr>
        <a:xfrm>
          <a:off x="3935134" y="2948196"/>
          <a:ext cx="1956563" cy="422668"/>
        </a:xfrm>
        <a:prstGeom prst="chevron">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innerShdw blurRad="50800" dist="25400" dir="13500000">
            <a:srgbClr val="000000">
              <a:alpha val="55000"/>
            </a:srgbClr>
          </a:inn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kern="1200" dirty="0"/>
            <a:t>Labor Laws</a:t>
          </a:r>
        </a:p>
      </dsp:txBody>
      <dsp:txXfrm>
        <a:off x="4146468" y="2948196"/>
        <a:ext cx="1533895" cy="422668"/>
      </dsp:txXfrm>
    </dsp:sp>
    <dsp:sp modelId="{313DE4F9-64C4-2A4B-9E13-ABBFFA7E6843}">
      <dsp:nvSpPr>
        <dsp:cNvPr id="0" name=""/>
        <dsp:cNvSpPr/>
      </dsp:nvSpPr>
      <dsp:spPr>
        <a:xfrm>
          <a:off x="5743764" y="2948196"/>
          <a:ext cx="1956563" cy="422668"/>
        </a:xfrm>
        <a:prstGeom prst="chevron">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innerShdw blurRad="50800" dist="25400" dir="13500000">
            <a:srgbClr val="000000">
              <a:alpha val="55000"/>
            </a:srgbClr>
          </a:inn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kern="1200" dirty="0"/>
            <a:t>SAG-AFTRA strikes</a:t>
          </a:r>
        </a:p>
      </dsp:txBody>
      <dsp:txXfrm>
        <a:off x="5955098" y="2948196"/>
        <a:ext cx="1533895" cy="42266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A27642-F313-B14E-9ECA-D6E67E21549A}">
      <dsp:nvSpPr>
        <dsp:cNvPr id="0" name=""/>
        <dsp:cNvSpPr/>
      </dsp:nvSpPr>
      <dsp:spPr>
        <a:xfrm>
          <a:off x="1778217" y="535"/>
          <a:ext cx="1740712" cy="1740712"/>
        </a:xfrm>
        <a:prstGeom prst="downArrow">
          <a:avLst>
            <a:gd name="adj1" fmla="val 50000"/>
            <a:gd name="adj2" fmla="val 35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0">
          <a:scrgbClr r="0" g="0" b="0"/>
        </a:lnRef>
        <a:fillRef idx="3">
          <a:scrgbClr r="0" g="0" b="0"/>
        </a:fillRef>
        <a:effectRef idx="3">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a:t>Bargaining Power of Buyers</a:t>
          </a:r>
        </a:p>
      </dsp:txBody>
      <dsp:txXfrm>
        <a:off x="2213395" y="535"/>
        <a:ext cx="870356" cy="1436087"/>
      </dsp:txXfrm>
    </dsp:sp>
    <dsp:sp modelId="{8CC53A9C-A7A4-A647-BA83-D4FAB51DF9CC}">
      <dsp:nvSpPr>
        <dsp:cNvPr id="0" name=""/>
        <dsp:cNvSpPr/>
      </dsp:nvSpPr>
      <dsp:spPr>
        <a:xfrm rot="4320000">
          <a:off x="3240704" y="1063094"/>
          <a:ext cx="1740712" cy="1740712"/>
        </a:xfrm>
        <a:prstGeom prst="downArrow">
          <a:avLst>
            <a:gd name="adj1" fmla="val 50000"/>
            <a:gd name="adj2" fmla="val 35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0">
          <a:scrgbClr r="0" g="0" b="0"/>
        </a:lnRef>
        <a:fillRef idx="3">
          <a:scrgbClr r="0" g="0" b="0"/>
        </a:fillRef>
        <a:effectRef idx="3">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a:t>Bargaining Power of Suppliers</a:t>
          </a:r>
        </a:p>
      </dsp:txBody>
      <dsp:txXfrm rot="-5400000">
        <a:off x="3537875" y="1451204"/>
        <a:ext cx="1436087" cy="870356"/>
      </dsp:txXfrm>
    </dsp:sp>
    <dsp:sp modelId="{47795E9F-1CD0-8C47-A7F0-7FE38D0D9E57}">
      <dsp:nvSpPr>
        <dsp:cNvPr id="0" name=""/>
        <dsp:cNvSpPr/>
      </dsp:nvSpPr>
      <dsp:spPr>
        <a:xfrm rot="8640000">
          <a:off x="2682083" y="2782351"/>
          <a:ext cx="1740712" cy="1740712"/>
        </a:xfrm>
        <a:prstGeom prst="downArrow">
          <a:avLst>
            <a:gd name="adj1" fmla="val 50000"/>
            <a:gd name="adj2" fmla="val 35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0">
          <a:scrgbClr r="0" g="0" b="0"/>
        </a:lnRef>
        <a:fillRef idx="3">
          <a:scrgbClr r="0" g="0" b="0"/>
        </a:fillRef>
        <a:effectRef idx="3">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a:t>Threat of Substitutes</a:t>
          </a:r>
        </a:p>
      </dsp:txBody>
      <dsp:txXfrm rot="10800000">
        <a:off x="3206788" y="3057887"/>
        <a:ext cx="870356" cy="1436087"/>
      </dsp:txXfrm>
    </dsp:sp>
    <dsp:sp modelId="{7E76EBF2-A2F3-8442-A6A2-EF4BBA1B3890}">
      <dsp:nvSpPr>
        <dsp:cNvPr id="0" name=""/>
        <dsp:cNvSpPr/>
      </dsp:nvSpPr>
      <dsp:spPr>
        <a:xfrm rot="12960000">
          <a:off x="874350" y="2782351"/>
          <a:ext cx="1740712" cy="1740712"/>
        </a:xfrm>
        <a:prstGeom prst="downArrow">
          <a:avLst>
            <a:gd name="adj1" fmla="val 50000"/>
            <a:gd name="adj2" fmla="val 35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0">
          <a:scrgbClr r="0" g="0" b="0"/>
        </a:lnRef>
        <a:fillRef idx="3">
          <a:scrgbClr r="0" g="0" b="0"/>
        </a:fillRef>
        <a:effectRef idx="3">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a:t>Threat of New Entrants</a:t>
          </a:r>
        </a:p>
      </dsp:txBody>
      <dsp:txXfrm rot="10800000">
        <a:off x="1220001" y="3057887"/>
        <a:ext cx="870356" cy="1436087"/>
      </dsp:txXfrm>
    </dsp:sp>
    <dsp:sp modelId="{3709703C-6BEE-ED45-AD9B-226FF3688E62}">
      <dsp:nvSpPr>
        <dsp:cNvPr id="0" name=""/>
        <dsp:cNvSpPr/>
      </dsp:nvSpPr>
      <dsp:spPr>
        <a:xfrm rot="17280000">
          <a:off x="315729" y="1063094"/>
          <a:ext cx="1740712" cy="1740712"/>
        </a:xfrm>
        <a:prstGeom prst="downArrow">
          <a:avLst>
            <a:gd name="adj1" fmla="val 50000"/>
            <a:gd name="adj2" fmla="val 35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0">
          <a:scrgbClr r="0" g="0" b="0"/>
        </a:lnRef>
        <a:fillRef idx="3">
          <a:scrgbClr r="0" g="0" b="0"/>
        </a:fillRef>
        <a:effectRef idx="3">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a:t>Rivalry among competitors</a:t>
          </a:r>
        </a:p>
      </dsp:txBody>
      <dsp:txXfrm rot="5400000">
        <a:off x="323184" y="1451204"/>
        <a:ext cx="1436087" cy="87035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C09B63-64FC-0D4C-BFFC-E055676BA05A}">
      <dsp:nvSpPr>
        <dsp:cNvPr id="0" name=""/>
        <dsp:cNvSpPr/>
      </dsp:nvSpPr>
      <dsp:spPr>
        <a:xfrm>
          <a:off x="1457981" y="1155"/>
          <a:ext cx="2186972" cy="625890"/>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r>
            <a:rPr lang="en-US" sz="1100" kern="1200" dirty="0"/>
            <a:t>Consumer Choice</a:t>
          </a:r>
        </a:p>
        <a:p>
          <a:pPr marL="57150" lvl="1" indent="-57150" algn="l" defTabSz="488950">
            <a:lnSpc>
              <a:spcPct val="90000"/>
            </a:lnSpc>
            <a:spcBef>
              <a:spcPct val="0"/>
            </a:spcBef>
            <a:spcAft>
              <a:spcPct val="15000"/>
            </a:spcAft>
            <a:buChar char="•"/>
          </a:pPr>
          <a:r>
            <a:rPr lang="en-US" sz="1100" kern="1200" dirty="0"/>
            <a:t>Subscription Service</a:t>
          </a:r>
        </a:p>
      </dsp:txBody>
      <dsp:txXfrm>
        <a:off x="1457981" y="79391"/>
        <a:ext cx="1952263" cy="469418"/>
      </dsp:txXfrm>
    </dsp:sp>
    <dsp:sp modelId="{FAAAB287-D19C-FE40-98D5-EEBAE1388262}">
      <dsp:nvSpPr>
        <dsp:cNvPr id="0" name=""/>
        <dsp:cNvSpPr/>
      </dsp:nvSpPr>
      <dsp:spPr>
        <a:xfrm>
          <a:off x="0" y="1155"/>
          <a:ext cx="1457981" cy="62589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dirty="0"/>
            <a:t>Power of Buyers</a:t>
          </a:r>
        </a:p>
      </dsp:txBody>
      <dsp:txXfrm>
        <a:off x="30553" y="31708"/>
        <a:ext cx="1396875" cy="564784"/>
      </dsp:txXfrm>
    </dsp:sp>
    <dsp:sp modelId="{84B9676C-63B8-0845-9468-A88B15D7A076}">
      <dsp:nvSpPr>
        <dsp:cNvPr id="0" name=""/>
        <dsp:cNvSpPr/>
      </dsp:nvSpPr>
      <dsp:spPr>
        <a:xfrm>
          <a:off x="1457981" y="689635"/>
          <a:ext cx="2186972" cy="625890"/>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r>
            <a:rPr lang="en-US" sz="1100" kern="1200" dirty="0"/>
            <a:t>Film Studios</a:t>
          </a:r>
        </a:p>
        <a:p>
          <a:pPr marL="57150" lvl="1" indent="-57150" algn="l" defTabSz="488950">
            <a:lnSpc>
              <a:spcPct val="90000"/>
            </a:lnSpc>
            <a:spcBef>
              <a:spcPct val="0"/>
            </a:spcBef>
            <a:spcAft>
              <a:spcPct val="15000"/>
            </a:spcAft>
            <a:buChar char="•"/>
          </a:pPr>
          <a:r>
            <a:rPr lang="en-US" sz="1100" kern="1200" dirty="0"/>
            <a:t>Technology Providers</a:t>
          </a:r>
        </a:p>
      </dsp:txBody>
      <dsp:txXfrm>
        <a:off x="1457981" y="767871"/>
        <a:ext cx="1952263" cy="469418"/>
      </dsp:txXfrm>
    </dsp:sp>
    <dsp:sp modelId="{102902F4-97FC-2B44-935B-9B8DD258080C}">
      <dsp:nvSpPr>
        <dsp:cNvPr id="0" name=""/>
        <dsp:cNvSpPr/>
      </dsp:nvSpPr>
      <dsp:spPr>
        <a:xfrm>
          <a:off x="0" y="689635"/>
          <a:ext cx="1457981" cy="62589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dirty="0"/>
            <a:t>Power of Suppliers</a:t>
          </a:r>
        </a:p>
      </dsp:txBody>
      <dsp:txXfrm>
        <a:off x="30553" y="720188"/>
        <a:ext cx="1396875" cy="564784"/>
      </dsp:txXfrm>
    </dsp:sp>
    <dsp:sp modelId="{3339E2B6-C6EA-5A4B-9B20-DD0355662BF1}">
      <dsp:nvSpPr>
        <dsp:cNvPr id="0" name=""/>
        <dsp:cNvSpPr/>
      </dsp:nvSpPr>
      <dsp:spPr>
        <a:xfrm>
          <a:off x="1457981" y="1378115"/>
          <a:ext cx="2186972" cy="625890"/>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r>
            <a:rPr lang="en-US" sz="1100" kern="1200" dirty="0"/>
            <a:t>High Capital Requirement</a:t>
          </a:r>
        </a:p>
        <a:p>
          <a:pPr marL="57150" lvl="1" indent="-57150" algn="l" defTabSz="488950">
            <a:lnSpc>
              <a:spcPct val="90000"/>
            </a:lnSpc>
            <a:spcBef>
              <a:spcPct val="0"/>
            </a:spcBef>
            <a:spcAft>
              <a:spcPct val="15000"/>
            </a:spcAft>
            <a:buChar char="•"/>
          </a:pPr>
          <a:r>
            <a:rPr lang="en-US" sz="1100" kern="1200" dirty="0"/>
            <a:t>Strong Brand Loyalty</a:t>
          </a:r>
        </a:p>
      </dsp:txBody>
      <dsp:txXfrm>
        <a:off x="1457981" y="1456351"/>
        <a:ext cx="1952263" cy="469418"/>
      </dsp:txXfrm>
    </dsp:sp>
    <dsp:sp modelId="{4EADAD1D-7250-9048-A5C6-42D14288BB5B}">
      <dsp:nvSpPr>
        <dsp:cNvPr id="0" name=""/>
        <dsp:cNvSpPr/>
      </dsp:nvSpPr>
      <dsp:spPr>
        <a:xfrm>
          <a:off x="0" y="1378115"/>
          <a:ext cx="1457981" cy="62589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dirty="0"/>
            <a:t>Threat of New Entrants</a:t>
          </a:r>
        </a:p>
      </dsp:txBody>
      <dsp:txXfrm>
        <a:off x="30553" y="1408668"/>
        <a:ext cx="1396875" cy="564784"/>
      </dsp:txXfrm>
    </dsp:sp>
    <dsp:sp modelId="{54BB163F-DB7F-2749-B80B-E5A5DA0E3C4F}">
      <dsp:nvSpPr>
        <dsp:cNvPr id="0" name=""/>
        <dsp:cNvSpPr/>
      </dsp:nvSpPr>
      <dsp:spPr>
        <a:xfrm>
          <a:off x="1457981" y="2066594"/>
          <a:ext cx="2186972" cy="625890"/>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r>
            <a:rPr lang="en-US" sz="1100" kern="1200" dirty="0"/>
            <a:t>Streaming Services</a:t>
          </a:r>
        </a:p>
        <a:p>
          <a:pPr marL="57150" lvl="1" indent="-57150" algn="l" defTabSz="488950">
            <a:lnSpc>
              <a:spcPct val="90000"/>
            </a:lnSpc>
            <a:spcBef>
              <a:spcPct val="0"/>
            </a:spcBef>
            <a:spcAft>
              <a:spcPct val="15000"/>
            </a:spcAft>
            <a:buChar char="•"/>
          </a:pPr>
          <a:r>
            <a:rPr lang="en-US" sz="1100" kern="1200" dirty="0"/>
            <a:t>Home Entertainment</a:t>
          </a:r>
        </a:p>
      </dsp:txBody>
      <dsp:txXfrm>
        <a:off x="1457981" y="2144830"/>
        <a:ext cx="1952263" cy="469418"/>
      </dsp:txXfrm>
    </dsp:sp>
    <dsp:sp modelId="{1E845EA0-44D0-5843-9D81-8364A5E6A5EE}">
      <dsp:nvSpPr>
        <dsp:cNvPr id="0" name=""/>
        <dsp:cNvSpPr/>
      </dsp:nvSpPr>
      <dsp:spPr>
        <a:xfrm>
          <a:off x="0" y="2066594"/>
          <a:ext cx="1457981" cy="62589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dirty="0"/>
            <a:t>Threat of Substitutes</a:t>
          </a:r>
        </a:p>
      </dsp:txBody>
      <dsp:txXfrm>
        <a:off x="30553" y="2097147"/>
        <a:ext cx="1396875" cy="564784"/>
      </dsp:txXfrm>
    </dsp:sp>
    <dsp:sp modelId="{B17CE310-DFC1-6E4F-80CE-6D2B447EBD56}">
      <dsp:nvSpPr>
        <dsp:cNvPr id="0" name=""/>
        <dsp:cNvSpPr/>
      </dsp:nvSpPr>
      <dsp:spPr>
        <a:xfrm>
          <a:off x="1457981" y="2755074"/>
          <a:ext cx="2186972" cy="625890"/>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r>
            <a:rPr lang="en-US" sz="1100" kern="1200" dirty="0"/>
            <a:t>Brand Loyalty</a:t>
          </a:r>
        </a:p>
        <a:p>
          <a:pPr marL="57150" lvl="1" indent="-57150" algn="l" defTabSz="488950">
            <a:lnSpc>
              <a:spcPct val="90000"/>
            </a:lnSpc>
            <a:spcBef>
              <a:spcPct val="0"/>
            </a:spcBef>
            <a:spcAft>
              <a:spcPct val="15000"/>
            </a:spcAft>
            <a:buChar char="•"/>
          </a:pPr>
          <a:r>
            <a:rPr lang="en-US" sz="1100" kern="1200" dirty="0"/>
            <a:t>Market Share</a:t>
          </a:r>
        </a:p>
      </dsp:txBody>
      <dsp:txXfrm>
        <a:off x="1457981" y="2833310"/>
        <a:ext cx="1952263" cy="469418"/>
      </dsp:txXfrm>
    </dsp:sp>
    <dsp:sp modelId="{970A5F8F-66CD-5445-AF58-78B745017212}">
      <dsp:nvSpPr>
        <dsp:cNvPr id="0" name=""/>
        <dsp:cNvSpPr/>
      </dsp:nvSpPr>
      <dsp:spPr>
        <a:xfrm>
          <a:off x="0" y="2755074"/>
          <a:ext cx="1457981" cy="62589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dirty="0"/>
            <a:t>Rivalry among Competitors</a:t>
          </a:r>
        </a:p>
      </dsp:txBody>
      <dsp:txXfrm>
        <a:off x="30553" y="2785627"/>
        <a:ext cx="1396875" cy="56478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dirty="0">
                <a:solidFill>
                  <a:schemeClr val="dk1"/>
                </a:solidFill>
              </a:rPr>
              <a:t>This presentation will dive into the analysis of AMC Theatres, the good, the bad, and the ugly.</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Political:</a:t>
            </a:r>
          </a:p>
          <a:p>
            <a:pPr marL="0" lvl="0" indent="0" algn="l" rtl="0">
              <a:lnSpc>
                <a:spcPct val="100000"/>
              </a:lnSpc>
              <a:spcBef>
                <a:spcPts val="0"/>
              </a:spcBef>
              <a:spcAft>
                <a:spcPts val="0"/>
              </a:spcAft>
              <a:buClr>
                <a:schemeClr val="dk1"/>
              </a:buClr>
              <a:buSzPts val="1100"/>
              <a:buFont typeface="Arial"/>
              <a:buNone/>
            </a:pPr>
            <a:r>
              <a:rPr lang="en-US" b="0" dirty="0">
                <a:solidFill>
                  <a:schemeClr val="dk1"/>
                </a:solidFill>
              </a:rPr>
              <a:t>1. During the 2020 pandemic, AMC was greatly affected by political decisions to quarantine the population. This completely disrupted AMC’s financial situation.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b="0" dirty="0">
                <a:solidFill>
                  <a:schemeClr val="dk1"/>
                </a:solidFill>
              </a:rPr>
              <a:t>2. From July to November of 2023, there was the SAG-AFTRA strike. This halted production of movies for nearly 6 months while there was discussions of future wages </a:t>
            </a:r>
            <a:r>
              <a:rPr lang="en-US" b="0" i="0" dirty="0">
                <a:solidFill>
                  <a:srgbClr val="0D0D0D"/>
                </a:solidFill>
                <a:effectLst/>
                <a:highlight>
                  <a:srgbClr val="FFFFFF"/>
                </a:highlight>
                <a:latin typeface="ui-sans-serif"/>
              </a:rPr>
              <a:t>(AMC Entertainment Holdings, Inc., 2024)</a:t>
            </a:r>
            <a:r>
              <a:rPr lang="en-US" b="0" dirty="0">
                <a:solidFill>
                  <a:schemeClr val="dk1"/>
                </a:solidFill>
              </a:rPr>
              <a:t>.</a:t>
            </a: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Economic</a:t>
            </a:r>
          </a:p>
          <a:p>
            <a:pPr marL="0" lvl="0" indent="0" algn="l" rtl="0">
              <a:lnSpc>
                <a:spcPct val="100000"/>
              </a:lnSpc>
              <a:spcBef>
                <a:spcPts val="0"/>
              </a:spcBef>
              <a:spcAft>
                <a:spcPts val="0"/>
              </a:spcAft>
              <a:buClr>
                <a:schemeClr val="dk1"/>
              </a:buClr>
              <a:buSzPts val="1100"/>
              <a:buFont typeface="Arial"/>
              <a:buNone/>
            </a:pPr>
            <a:r>
              <a:rPr lang="en-US" b="0" dirty="0">
                <a:solidFill>
                  <a:schemeClr val="dk1"/>
                </a:solidFill>
              </a:rPr>
              <a:t>1. Economic Recovery – The economy needs to continue to recover post 2020. Discretionary spending needs to continue to increase, leading to an increase in revenue for AMC.</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b="0" dirty="0">
                <a:solidFill>
                  <a:schemeClr val="dk1"/>
                </a:solidFill>
              </a:rPr>
              <a:t>2. Inflation and Interest Rates – Rising inflation and interest rates can have a large effect on AMC’s financial performance. Increase in interest expenses will greatly put a strain on AMC’s bottom line. </a:t>
            </a:r>
            <a:r>
              <a:rPr lang="en-US" dirty="0"/>
              <a:t>(SWOT &amp; </a:t>
            </a:r>
            <a:r>
              <a:rPr lang="en-US" dirty="0" err="1"/>
              <a:t>PESTEL.com</a:t>
            </a:r>
            <a:r>
              <a:rPr lang="en-US" dirty="0"/>
              <a:t>, 2024)</a:t>
            </a:r>
            <a:endParaRPr lang="en-US" b="0"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Sociocultural</a:t>
            </a:r>
          </a:p>
          <a:p>
            <a:pPr marL="0" lvl="0" indent="0" algn="l" rtl="0">
              <a:lnSpc>
                <a:spcPct val="100000"/>
              </a:lnSpc>
              <a:spcBef>
                <a:spcPts val="0"/>
              </a:spcBef>
              <a:spcAft>
                <a:spcPts val="0"/>
              </a:spcAft>
              <a:buClr>
                <a:schemeClr val="dk1"/>
              </a:buClr>
              <a:buSzPts val="1100"/>
              <a:buFont typeface="Arial"/>
              <a:buNone/>
            </a:pPr>
            <a:r>
              <a:rPr lang="en-US" b="0" dirty="0">
                <a:solidFill>
                  <a:schemeClr val="dk1"/>
                </a:solidFill>
              </a:rPr>
              <a:t>1. Changing Consumer Preference – There has been a growing trend toward on-demand content. AMC needs to adapt towards this shift by either enhancing the in-theater experience or offering an on-demand service of its own.</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b="0" dirty="0">
                <a:solidFill>
                  <a:schemeClr val="dk1"/>
                </a:solidFill>
              </a:rPr>
              <a:t>2. There has been an increased demand in events. The showing of the Taylor Swift concert was a huge success and generated a lot of additional revenue. Utilizing these opportunities of concerts, sporting events, and live broadcasts could introduce new streams of revenue </a:t>
            </a:r>
            <a:r>
              <a:rPr lang="en-US" b="0" i="0" dirty="0">
                <a:solidFill>
                  <a:srgbClr val="0D0D0D"/>
                </a:solidFill>
                <a:effectLst/>
                <a:highlight>
                  <a:srgbClr val="FFFFFF"/>
                </a:highlight>
                <a:latin typeface="ui-sans-serif"/>
              </a:rPr>
              <a:t>(AMC Entertainment Holdings, Inc., 2024)</a:t>
            </a:r>
            <a:r>
              <a:rPr lang="en-US" b="0" dirty="0">
                <a:solidFill>
                  <a:schemeClr val="dk1"/>
                </a:solidFill>
              </a:rPr>
              <a:t>.</a:t>
            </a: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Technological</a:t>
            </a:r>
          </a:p>
          <a:p>
            <a:pPr marL="0" lvl="0" indent="0" algn="l" rtl="0">
              <a:lnSpc>
                <a:spcPct val="100000"/>
              </a:lnSpc>
              <a:spcBef>
                <a:spcPts val="0"/>
              </a:spcBef>
              <a:spcAft>
                <a:spcPts val="0"/>
              </a:spcAft>
              <a:buClr>
                <a:schemeClr val="dk1"/>
              </a:buClr>
              <a:buSzPts val="1100"/>
              <a:buFont typeface="Arial"/>
              <a:buNone/>
            </a:pPr>
            <a:r>
              <a:rPr lang="en-US" b="0" dirty="0">
                <a:solidFill>
                  <a:schemeClr val="dk1"/>
                </a:solidFill>
              </a:rPr>
              <a:t>1. Advancements in Digital Projection and Sound – Investing in the latest technological advancements is paramount to enhancing the in-theater experience. AMC must separate itself from the home-theater</a:t>
            </a:r>
          </a:p>
          <a:p>
            <a:pPr marL="0" lvl="0" indent="0" algn="l" rtl="0">
              <a:lnSpc>
                <a:spcPct val="100000"/>
              </a:lnSpc>
              <a:spcBef>
                <a:spcPts val="0"/>
              </a:spcBef>
              <a:spcAft>
                <a:spcPts val="0"/>
              </a:spcAft>
              <a:buClr>
                <a:schemeClr val="dk1"/>
              </a:buClr>
              <a:buSzPts val="1100"/>
              <a:buFont typeface="Arial"/>
              <a:buNone/>
            </a:pPr>
            <a:r>
              <a:rPr lang="en-US" b="0" dirty="0">
                <a:solidFill>
                  <a:schemeClr val="dk1"/>
                </a:solidFill>
              </a:rPr>
              <a:t>2. Mobile and Online Ticketing – The increasing use of mobile apps for purchasing tickets and concessions can streamline operations. This can not only improve customer convenience, but also reduce operational costs. </a:t>
            </a: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Environmental</a:t>
            </a:r>
          </a:p>
          <a:p>
            <a:pPr marL="0" lvl="0" indent="0" algn="l" rtl="0">
              <a:lnSpc>
                <a:spcPct val="100000"/>
              </a:lnSpc>
              <a:spcBef>
                <a:spcPts val="0"/>
              </a:spcBef>
              <a:spcAft>
                <a:spcPts val="0"/>
              </a:spcAft>
              <a:buClr>
                <a:schemeClr val="dk1"/>
              </a:buClr>
              <a:buSzPts val="1100"/>
              <a:buFont typeface="Arial"/>
              <a:buNone/>
            </a:pPr>
            <a:r>
              <a:rPr lang="en-US" b="0" dirty="0">
                <a:solidFill>
                  <a:schemeClr val="dk1"/>
                </a:solidFill>
              </a:rPr>
              <a:t>1. Climate impact – Extreme weather conditions, such as snowstorms can greatly impact AMC’s operations. Producing strategies to circumnavigate these conditions is crucial to maintaining profits.</a:t>
            </a:r>
          </a:p>
          <a:p>
            <a:pPr marL="0" lvl="0" indent="0" algn="l" rtl="0">
              <a:lnSpc>
                <a:spcPct val="100000"/>
              </a:lnSpc>
              <a:spcBef>
                <a:spcPts val="0"/>
              </a:spcBef>
              <a:spcAft>
                <a:spcPts val="0"/>
              </a:spcAft>
              <a:buClr>
                <a:schemeClr val="dk1"/>
              </a:buClr>
              <a:buSzPts val="1100"/>
              <a:buFont typeface="Arial"/>
              <a:buNone/>
            </a:pPr>
            <a:r>
              <a:rPr lang="en-US" b="0" dirty="0">
                <a:solidFill>
                  <a:schemeClr val="dk1"/>
                </a:solidFill>
              </a:rPr>
              <a:t>2. Providing different recycling opportunities, such as recycling cups, popcorn containers, or 3-D glasses could provide not only provide a benefit to the environment, but also increase brand image, appealing to more environmentally conscious individuals.</a:t>
            </a: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Legal</a:t>
            </a:r>
          </a:p>
          <a:p>
            <a:pPr marL="0" lvl="0" indent="0" algn="l" rtl="0">
              <a:lnSpc>
                <a:spcPct val="100000"/>
              </a:lnSpc>
              <a:spcBef>
                <a:spcPts val="0"/>
              </a:spcBef>
              <a:spcAft>
                <a:spcPts val="0"/>
              </a:spcAft>
              <a:buClr>
                <a:schemeClr val="dk1"/>
              </a:buClr>
              <a:buSzPts val="1100"/>
              <a:buFont typeface="Arial"/>
              <a:buNone/>
            </a:pPr>
            <a:r>
              <a:rPr lang="en-US" b="0" dirty="0">
                <a:solidFill>
                  <a:schemeClr val="dk1"/>
                </a:solidFill>
              </a:rPr>
              <a:t>1. Labor Laws – The recent conversations of increasing minimum wages would greatly impact AMC as many of their front-line workers are minimum wage workers.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b="0" dirty="0">
                <a:solidFill>
                  <a:schemeClr val="dk1"/>
                </a:solidFill>
              </a:rPr>
              <a:t>2. SAG-AFTRA Strike – This strike, although already mentioned in Political, will put a huge damper on upcoming movie released, which in turn will put a huge strain on incoming revenue. This strike will have an impact on future costs related to purchasing rights for content </a:t>
            </a:r>
            <a:r>
              <a:rPr lang="en-US" b="0" i="0" dirty="0">
                <a:solidFill>
                  <a:srgbClr val="0D0D0D"/>
                </a:solidFill>
                <a:effectLst/>
                <a:highlight>
                  <a:srgbClr val="FFFFFF"/>
                </a:highlight>
                <a:latin typeface="ui-sans-serif"/>
              </a:rPr>
              <a:t>(AMC Entertainment Holdings, Inc., 2024)</a:t>
            </a:r>
            <a:endParaRPr lang="en-US" dirty="0"/>
          </a:p>
          <a:p>
            <a:pPr marL="0" lvl="0" indent="0" algn="l" rtl="0">
              <a:lnSpc>
                <a:spcPct val="100000"/>
              </a:lnSpc>
              <a:spcBef>
                <a:spcPts val="0"/>
              </a:spcBef>
              <a:spcAft>
                <a:spcPts val="0"/>
              </a:spcAft>
              <a:buClr>
                <a:schemeClr val="dk1"/>
              </a:buClr>
              <a:buSzPts val="1100"/>
              <a:buFont typeface="Arial"/>
              <a:buNone/>
            </a:pPr>
            <a:r>
              <a:rPr lang="en-US" b="0" dirty="0">
                <a:solidFill>
                  <a:schemeClr val="dk1"/>
                </a:solidFill>
              </a:rPr>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US" sz="1100" b="1" dirty="0">
                <a:effectLst/>
                <a:latin typeface="Arial" panose="020B0604020202020204" pitchFamily="34" charset="0"/>
                <a:ea typeface="Calibri" panose="020F0502020204030204" pitchFamily="34" charset="0"/>
                <a:cs typeface="Times New Roman" panose="02020603050405020304" pitchFamily="18" charset="0"/>
              </a:rPr>
              <a:t>Bargaining power of buyers</a:t>
            </a:r>
          </a:p>
          <a:p>
            <a:pPr marL="0" marR="0" indent="0">
              <a:lnSpc>
                <a:spcPct val="107000"/>
              </a:lnSpc>
              <a:spcBef>
                <a:spcPts val="0"/>
              </a:spcBef>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I would rate this as moderate to strong:</a:t>
            </a:r>
          </a:p>
          <a:p>
            <a:pPr marL="0" marR="0" indent="0">
              <a:lnSpc>
                <a:spcPct val="107000"/>
              </a:lnSpc>
              <a:spcBef>
                <a:spcPts val="0"/>
              </a:spcBef>
              <a:spcAft>
                <a:spcPts val="800"/>
              </a:spcAf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1) Consumer Choice – Consumers have numerous entertainment options making them very price sensitive. They can easily switch to a cheaper alternative like a streaming service.</a:t>
            </a:r>
          </a:p>
          <a:p>
            <a:pPr marL="0" marR="0" indent="0">
              <a:lnSpc>
                <a:spcPct val="107000"/>
              </a:lnSpc>
              <a:spcBef>
                <a:spcPts val="0"/>
              </a:spcBef>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2) Subscription Service – AMC has implemented a subscription service to attempt to mitigate these alternatives. This subscription provides 3 movies a week for 1 low price, which increases the number of visits for consumers.</a:t>
            </a:r>
          </a:p>
          <a:p>
            <a:pPr marL="0" marR="0" indent="0">
              <a:lnSpc>
                <a:spcPct val="107000"/>
              </a:lnSpc>
              <a:spcBef>
                <a:spcPts val="0"/>
              </a:spcBef>
              <a:spcAft>
                <a:spcPts val="800"/>
              </a:spcAf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100" b="1" dirty="0">
                <a:effectLst/>
                <a:latin typeface="Arial" panose="020B0604020202020204" pitchFamily="34" charset="0"/>
                <a:ea typeface="Calibri" panose="020F0502020204030204" pitchFamily="34" charset="0"/>
                <a:cs typeface="Times New Roman" panose="02020603050405020304" pitchFamily="18" charset="0"/>
              </a:rPr>
              <a:t>Bargaining power of suppliers</a:t>
            </a:r>
          </a:p>
          <a:p>
            <a:pPr marL="0" marR="0" indent="0">
              <a:lnSpc>
                <a:spcPct val="107000"/>
              </a:lnSpc>
              <a:spcBef>
                <a:spcPts val="0"/>
              </a:spcBef>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I would rate this as moderate to strong:</a:t>
            </a:r>
          </a:p>
          <a:p>
            <a:pPr marL="0" marR="0" indent="0">
              <a:lnSpc>
                <a:spcPct val="107000"/>
              </a:lnSpc>
              <a:spcBef>
                <a:spcPts val="0"/>
              </a:spcBef>
              <a:spcAft>
                <a:spcPts val="800"/>
              </a:spcAf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1) Film Studios – Major film studios hold significant power as they control the content that cinemas show. AMC relies on studios for new releases, which gives studios leverage over theaters</a:t>
            </a:r>
          </a:p>
          <a:p>
            <a:pPr marL="0" marR="0" indent="0">
              <a:lnSpc>
                <a:spcPct val="107000"/>
              </a:lnSpc>
              <a:spcBef>
                <a:spcPts val="0"/>
              </a:spcBef>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2) Technology Providers – Suppliers of advanced projection and sound systems also hold power due to the necessity AMC has of these technologies to warrant going to the movie theater.</a:t>
            </a:r>
          </a:p>
          <a:p>
            <a:pPr marL="0" marR="0" indent="0">
              <a:lnSpc>
                <a:spcPct val="107000"/>
              </a:lnSpc>
              <a:spcBef>
                <a:spcPts val="0"/>
              </a:spcBef>
              <a:spcAft>
                <a:spcPts val="800"/>
              </a:spcAf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100" b="1" dirty="0">
                <a:effectLst/>
                <a:latin typeface="Arial" panose="020B0604020202020204" pitchFamily="34" charset="0"/>
                <a:ea typeface="Calibri" panose="020F0502020204030204" pitchFamily="34" charset="0"/>
                <a:cs typeface="Times New Roman" panose="02020603050405020304" pitchFamily="18" charset="0"/>
              </a:rPr>
              <a:t>Threat of new entrants</a:t>
            </a:r>
          </a:p>
          <a:p>
            <a:pPr marL="0" marR="0" indent="0">
              <a:lnSpc>
                <a:spcPct val="107000"/>
              </a:lnSpc>
              <a:spcBef>
                <a:spcPts val="0"/>
              </a:spcBef>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I would rate this force as very weak:</a:t>
            </a:r>
          </a:p>
          <a:p>
            <a:pPr marL="0" marR="0" indent="0">
              <a:lnSpc>
                <a:spcPct val="107000"/>
              </a:lnSpc>
              <a:spcBef>
                <a:spcPts val="0"/>
              </a:spcBef>
              <a:spcAft>
                <a:spcPts val="800"/>
              </a:spcAf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1) High Capital Requirement – Entering the movie theater industry requires significant capital for real estate, building infrastructure, and state of the art technology.</a:t>
            </a:r>
          </a:p>
          <a:p>
            <a:pPr marL="0" marR="0" indent="0">
              <a:lnSpc>
                <a:spcPct val="107000"/>
              </a:lnSpc>
              <a:spcBef>
                <a:spcPts val="0"/>
              </a:spcBef>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2) Strong Brand Loyalty – AMC has established a strong brand recognition and following which would force new entrants to invest heavily on marketing to compete with AMC.</a:t>
            </a:r>
          </a:p>
          <a:p>
            <a:pPr marL="0" marR="0" indent="0">
              <a:lnSpc>
                <a:spcPct val="107000"/>
              </a:lnSpc>
              <a:spcBef>
                <a:spcPts val="0"/>
              </a:spcBef>
              <a:spcAft>
                <a:spcPts val="800"/>
              </a:spcAf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100" b="1" dirty="0">
                <a:effectLst/>
                <a:latin typeface="Arial" panose="020B0604020202020204" pitchFamily="34" charset="0"/>
                <a:ea typeface="Calibri" panose="020F0502020204030204" pitchFamily="34" charset="0"/>
                <a:cs typeface="Times New Roman" panose="02020603050405020304" pitchFamily="18" charset="0"/>
              </a:rPr>
              <a:t>Threat of substitutes</a:t>
            </a:r>
          </a:p>
          <a:p>
            <a:pPr marL="0" marR="0" indent="0">
              <a:lnSpc>
                <a:spcPct val="107000"/>
              </a:lnSpc>
              <a:spcBef>
                <a:spcPts val="0"/>
              </a:spcBef>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I would rate this force as very strong</a:t>
            </a:r>
          </a:p>
          <a:p>
            <a:pPr marL="0" marR="0" indent="0">
              <a:lnSpc>
                <a:spcPct val="107000"/>
              </a:lnSpc>
              <a:spcBef>
                <a:spcPts val="0"/>
              </a:spcBef>
              <a:spcAft>
                <a:spcPts val="800"/>
              </a:spcAf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1) Rise of Streaming Services – Streaming services such as NETFLIX and Disney Plus offer a convenient and low-cost alternative to movie theaters.</a:t>
            </a:r>
          </a:p>
          <a:p>
            <a:pPr marL="0" marR="0" indent="0">
              <a:lnSpc>
                <a:spcPct val="107000"/>
              </a:lnSpc>
              <a:spcBef>
                <a:spcPts val="0"/>
              </a:spcBef>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2) Home Entertainment Systems – Advances in home theater technology making it more affordable to decrease the technological gap between movie theaters and home theaters.</a:t>
            </a:r>
          </a:p>
          <a:p>
            <a:pPr marL="0" marR="0" indent="0">
              <a:lnSpc>
                <a:spcPct val="107000"/>
              </a:lnSpc>
              <a:spcBef>
                <a:spcPts val="0"/>
              </a:spcBef>
              <a:spcAft>
                <a:spcPts val="800"/>
              </a:spcAf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100" b="1" dirty="0">
                <a:effectLst/>
                <a:latin typeface="Arial" panose="020B0604020202020204" pitchFamily="34" charset="0"/>
                <a:ea typeface="Calibri" panose="020F0502020204030204" pitchFamily="34" charset="0"/>
                <a:cs typeface="Times New Roman" panose="02020603050405020304" pitchFamily="18" charset="0"/>
              </a:rPr>
              <a:t>Rivalry among existing competitors</a:t>
            </a:r>
          </a:p>
          <a:p>
            <a:pPr marL="0" marR="0" indent="0">
              <a:lnSpc>
                <a:spcPct val="107000"/>
              </a:lnSpc>
              <a:spcBef>
                <a:spcPts val="0"/>
              </a:spcBef>
              <a:spcAft>
                <a:spcPts val="800"/>
              </a:spcAft>
              <a:buNone/>
            </a:pPr>
            <a:r>
              <a:rPr lang="en-US" sz="1100" b="0" dirty="0">
                <a:effectLst/>
                <a:latin typeface="Arial" panose="020B0604020202020204" pitchFamily="34" charset="0"/>
                <a:ea typeface="Calibri" panose="020F0502020204030204" pitchFamily="34" charset="0"/>
                <a:cs typeface="Times New Roman" panose="02020603050405020304" pitchFamily="18" charset="0"/>
              </a:rPr>
              <a:t>I would rate this force as weak</a:t>
            </a:r>
          </a:p>
          <a:p>
            <a:pPr marL="0" marR="0" indent="0">
              <a:lnSpc>
                <a:spcPct val="107000"/>
              </a:lnSpc>
              <a:spcBef>
                <a:spcPts val="0"/>
              </a:spcBef>
              <a:spcAft>
                <a:spcPts val="800"/>
              </a:spcAft>
              <a:buNone/>
            </a:pPr>
            <a:endParaRPr lang="en-US" sz="1100" b="1"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1) Brand Loyalty – AMC has strong brand loyalty and customers prefer the recognition of AMC over others.</a:t>
            </a:r>
          </a:p>
          <a:p>
            <a:pPr marL="0" marR="0" indent="0">
              <a:lnSpc>
                <a:spcPct val="107000"/>
              </a:lnSpc>
              <a:spcBef>
                <a:spcPts val="0"/>
              </a:spcBef>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2) Market Share – AMC has a very large market share increasing it’s leverage over its competitors.</a:t>
            </a:r>
          </a:p>
          <a:p>
            <a:pPr marL="0" marR="0" indent="0">
              <a:lnSpc>
                <a:spcPct val="107000"/>
              </a:lnSpc>
              <a:spcBef>
                <a:spcPts val="0"/>
              </a:spcBef>
              <a:spcAft>
                <a:spcPts val="800"/>
              </a:spcAft>
              <a:buNone/>
            </a:pPr>
            <a:endParaRPr lang="en-US" sz="1100" b="1" dirty="0">
              <a:effectLst/>
              <a:latin typeface="Arial" panose="020B0604020202020204" pitchFamily="34" charset="0"/>
              <a:ea typeface="Calibri" panose="020F0502020204030204" pitchFamily="34" charset="0"/>
              <a:cs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t>Continue with Diversification:</a:t>
            </a:r>
          </a:p>
          <a:p>
            <a:pPr marL="0" lvl="0" indent="0" algn="l" rtl="0">
              <a:lnSpc>
                <a:spcPct val="100000"/>
              </a:lnSpc>
              <a:spcBef>
                <a:spcPts val="0"/>
              </a:spcBef>
              <a:spcAft>
                <a:spcPts val="0"/>
              </a:spcAft>
              <a:buSzPts val="1100"/>
              <a:buNone/>
            </a:pPr>
            <a:r>
              <a:rPr lang="en-US" b="0" dirty="0"/>
              <a:t>AMC can increase its diversification in several ways, by continuing to delve into alternative viewing options, such as concerts, sporting events, and live broadcast, AMC will expand its content rather than be force to wait on film studios to deliver new content. </a:t>
            </a:r>
            <a:r>
              <a:rPr lang="en-US" b="0" i="0" dirty="0">
                <a:solidFill>
                  <a:srgbClr val="0D0D0D"/>
                </a:solidFill>
                <a:effectLst/>
                <a:highlight>
                  <a:srgbClr val="FFFFFF"/>
                </a:highlight>
                <a:latin typeface="ui-sans-serif"/>
              </a:rPr>
              <a:t>(The Strategy Story, 2024)</a:t>
            </a:r>
            <a:endParaRPr lang="en-US" b="0" dirty="0"/>
          </a:p>
          <a:p>
            <a:pPr marL="0" lvl="0" indent="0" algn="l" rtl="0">
              <a:lnSpc>
                <a:spcPct val="100000"/>
              </a:lnSpc>
              <a:spcBef>
                <a:spcPts val="0"/>
              </a:spcBef>
              <a:spcAft>
                <a:spcPts val="0"/>
              </a:spcAft>
              <a:buSzPts val="1100"/>
              <a:buNone/>
            </a:pPr>
            <a:r>
              <a:rPr lang="en-US" b="0" dirty="0"/>
              <a:t>In addition, by looking to penetrate the streaming industry, AMC can compete directly with streaming services rather than competing indirectly and forcing consumers to choose one or the other. Another mode of diversification is utilizing its brand recognition and selling merchandise outside of the theater. By providing AMC Theater Popcorn and licensed apparel, AMC can increase its sources of revenue rather than relying on primarily Box-Office tickets and Food and Beverage. </a:t>
            </a:r>
            <a:r>
              <a:rPr lang="en-US" b="0" i="0" dirty="0">
                <a:solidFill>
                  <a:srgbClr val="0D0D0D"/>
                </a:solidFill>
                <a:effectLst/>
                <a:highlight>
                  <a:srgbClr val="FFFFFF"/>
                </a:highlight>
                <a:latin typeface="ui-sans-serif"/>
              </a:rPr>
              <a:t>(The Strategy Story, 2024)</a:t>
            </a:r>
            <a:endParaRPr lang="en-US" b="0" dirty="0"/>
          </a:p>
          <a:p>
            <a:pPr marL="0" lvl="0" indent="0" algn="l" rtl="0">
              <a:lnSpc>
                <a:spcPct val="100000"/>
              </a:lnSpc>
              <a:spcBef>
                <a:spcPts val="0"/>
              </a:spcBef>
              <a:spcAft>
                <a:spcPts val="0"/>
              </a:spcAft>
              <a:buSzPts val="1100"/>
              <a:buNone/>
            </a:pPr>
            <a:endParaRPr lang="en-US" b="1" dirty="0"/>
          </a:p>
          <a:p>
            <a:pPr marL="0" lvl="0" indent="0" algn="l" rtl="0">
              <a:lnSpc>
                <a:spcPct val="100000"/>
              </a:lnSpc>
              <a:spcBef>
                <a:spcPts val="0"/>
              </a:spcBef>
              <a:spcAft>
                <a:spcPts val="0"/>
              </a:spcAft>
              <a:buSzPts val="1100"/>
              <a:buNone/>
            </a:pPr>
            <a:r>
              <a:rPr lang="en-US" b="1" dirty="0"/>
              <a:t>Decrease Liabilities:</a:t>
            </a:r>
          </a:p>
          <a:p>
            <a:pPr marL="0" lvl="0" indent="0" algn="l" rtl="0">
              <a:lnSpc>
                <a:spcPct val="100000"/>
              </a:lnSpc>
              <a:spcBef>
                <a:spcPts val="0"/>
              </a:spcBef>
              <a:spcAft>
                <a:spcPts val="0"/>
              </a:spcAft>
              <a:buSzPts val="1100"/>
              <a:buNone/>
            </a:pPr>
            <a:r>
              <a:rPr lang="en-US" b="0" dirty="0"/>
              <a:t>AMC has several short and long-term outstanding debts, some of which are maturing in the next year or two. It is paramount that AMC pays down these debts as well as restructures others. In the moment, AMC is very susceptible to interest rate fluctuations which is a current hot topic in the economy </a:t>
            </a:r>
            <a:r>
              <a:rPr lang="en-US" b="0" i="0" dirty="0">
                <a:solidFill>
                  <a:srgbClr val="0D0D0D"/>
                </a:solidFill>
                <a:effectLst/>
                <a:highlight>
                  <a:srgbClr val="FFFFFF"/>
                </a:highlight>
                <a:latin typeface="ui-sans-serif"/>
              </a:rPr>
              <a:t>(AMC Entertainment Holdings, Inc., 2024)</a:t>
            </a:r>
            <a:r>
              <a:rPr lang="en-US" b="0" dirty="0"/>
              <a:t>.</a:t>
            </a:r>
          </a:p>
          <a:p>
            <a:pPr marL="0" lvl="0" indent="0" algn="l" rtl="0">
              <a:lnSpc>
                <a:spcPct val="100000"/>
              </a:lnSpc>
              <a:spcBef>
                <a:spcPts val="0"/>
              </a:spcBef>
              <a:spcAft>
                <a:spcPts val="0"/>
              </a:spcAft>
              <a:buSzPts val="1100"/>
              <a:buNone/>
            </a:pPr>
            <a:endParaRPr lang="en-US" b="0" dirty="0"/>
          </a:p>
          <a:p>
            <a:pPr marL="0" lvl="0" indent="0" algn="l" rtl="0">
              <a:lnSpc>
                <a:spcPct val="100000"/>
              </a:lnSpc>
              <a:spcBef>
                <a:spcPts val="0"/>
              </a:spcBef>
              <a:spcAft>
                <a:spcPts val="0"/>
              </a:spcAft>
              <a:buSzPts val="1100"/>
              <a:buNone/>
            </a:pPr>
            <a:r>
              <a:rPr lang="en-US" b="1" dirty="0"/>
              <a:t>Continue Loyalty and Subscription Expansion:</a:t>
            </a:r>
          </a:p>
          <a:p>
            <a:pPr marL="0" lvl="0" indent="0" algn="l" rtl="0">
              <a:lnSpc>
                <a:spcPct val="100000"/>
              </a:lnSpc>
              <a:spcBef>
                <a:spcPts val="0"/>
              </a:spcBef>
              <a:spcAft>
                <a:spcPts val="0"/>
              </a:spcAft>
              <a:buSzPts val="1100"/>
              <a:buNone/>
            </a:pPr>
            <a:r>
              <a:rPr lang="en-US" b="0" dirty="0"/>
              <a:t>AMC has had great success with the introductions of the AMC Stubs program as well as its subscription model, the A-List program. Both have provided an increase to consumer visits, which in turn drives food and beverage sales </a:t>
            </a:r>
            <a:r>
              <a:rPr lang="en-US" b="0" i="0" dirty="0">
                <a:solidFill>
                  <a:srgbClr val="0D0D0D"/>
                </a:solidFill>
                <a:effectLst/>
                <a:highlight>
                  <a:srgbClr val="FFFFFF"/>
                </a:highlight>
                <a:latin typeface="ui-sans-serif"/>
              </a:rPr>
              <a:t>(AMC Entertainment Holdings, Inc., 2024)</a:t>
            </a:r>
            <a:r>
              <a:rPr lang="en-US" b="0" dirty="0"/>
              <a:t>.</a:t>
            </a:r>
          </a:p>
          <a:p>
            <a:pPr marL="0" lvl="0" indent="0" algn="l" rtl="0">
              <a:lnSpc>
                <a:spcPct val="100000"/>
              </a:lnSpc>
              <a:spcBef>
                <a:spcPts val="0"/>
              </a:spcBef>
              <a:spcAft>
                <a:spcPts val="0"/>
              </a:spcAft>
              <a:buSzPts val="1100"/>
              <a:buNone/>
            </a:pPr>
            <a:endParaRPr lang="en-US" b="1" dirty="0"/>
          </a:p>
          <a:p>
            <a:pPr marL="0" lvl="0" indent="0" algn="l" rtl="0">
              <a:lnSpc>
                <a:spcPct val="100000"/>
              </a:lnSpc>
              <a:spcBef>
                <a:spcPts val="0"/>
              </a:spcBef>
              <a:spcAft>
                <a:spcPts val="0"/>
              </a:spcAft>
              <a:buSzPts val="1100"/>
              <a:buNone/>
            </a:pPr>
            <a:r>
              <a:rPr lang="en-US" b="1" dirty="0"/>
              <a:t>Reassess Long-Term Assets:</a:t>
            </a:r>
          </a:p>
          <a:p>
            <a:pPr marL="0" lvl="0" indent="0" algn="l" rtl="0">
              <a:lnSpc>
                <a:spcPct val="100000"/>
              </a:lnSpc>
              <a:spcBef>
                <a:spcPts val="0"/>
              </a:spcBef>
              <a:spcAft>
                <a:spcPts val="0"/>
              </a:spcAft>
              <a:buSzPts val="1100"/>
              <a:buNone/>
            </a:pPr>
            <a:r>
              <a:rPr lang="en-US" b="0" dirty="0"/>
              <a:t>AMC has an extremely large number of theaters and screens. Although this provides convenience to consumers in locations, it also increases costs. With real estate prices swiftly rising and alternatives prices dropping, by limiting the amount of locations, but developing the profitable ones it would help balance out cost as well as innovation simultaneously.</a:t>
            </a:r>
            <a:endParaRPr b="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US" sz="1100" b="1" dirty="0">
                <a:effectLst/>
                <a:latin typeface="Arial" panose="020B0604020202020204" pitchFamily="34" charset="0"/>
                <a:ea typeface="Calibri" panose="020F0502020204030204" pitchFamily="34" charset="0"/>
                <a:cs typeface="Times New Roman" panose="02020603050405020304" pitchFamily="18" charset="0"/>
              </a:rPr>
              <a:t>Fit between recommended strategy and structure</a:t>
            </a:r>
          </a:p>
          <a:p>
            <a:pPr marL="0" marR="0" indent="0">
              <a:lnSpc>
                <a:spcPct val="107000"/>
              </a:lnSpc>
              <a:spcBef>
                <a:spcPts val="0"/>
              </a:spcBef>
              <a:spcAft>
                <a:spcPts val="800"/>
              </a:spcAft>
              <a:buNone/>
            </a:pPr>
            <a:endParaRPr lang="en-US" sz="1100" b="1"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100" b="0" dirty="0">
                <a:effectLst/>
                <a:latin typeface="Arial" panose="020B0604020202020204" pitchFamily="34" charset="0"/>
                <a:ea typeface="Calibri" panose="020F0502020204030204" pitchFamily="34" charset="0"/>
                <a:cs typeface="Times New Roman" panose="02020603050405020304" pitchFamily="18" charset="0"/>
              </a:rPr>
              <a:t>AMC appears to be looking to diversify its revenue streams through increasing its content pool, as well as introducing products in retail stores. This fits their strategy of trying to diversify since this was a key catalyst in its downfall during the pandemic: the single income stream.</a:t>
            </a:r>
          </a:p>
          <a:p>
            <a:pPr marL="0" marR="0" indent="0">
              <a:lnSpc>
                <a:spcPct val="107000"/>
              </a:lnSpc>
              <a:spcBef>
                <a:spcPts val="0"/>
              </a:spcBef>
              <a:spcAft>
                <a:spcPts val="800"/>
              </a:spcAft>
              <a:buNone/>
            </a:pPr>
            <a:endParaRPr lang="en-US" sz="1100" b="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100" b="1" dirty="0">
                <a:effectLst/>
                <a:latin typeface="Arial" panose="020B0604020202020204" pitchFamily="34" charset="0"/>
                <a:ea typeface="Calibri" panose="020F0502020204030204" pitchFamily="34" charset="0"/>
                <a:cs typeface="Times New Roman" panose="02020603050405020304" pitchFamily="18" charset="0"/>
              </a:rPr>
              <a:t>Consolidation of non-profitable Theaters</a:t>
            </a:r>
          </a:p>
          <a:p>
            <a:pPr marL="0" marR="0" indent="0">
              <a:lnSpc>
                <a:spcPct val="107000"/>
              </a:lnSpc>
              <a:spcBef>
                <a:spcPts val="0"/>
              </a:spcBef>
              <a:spcAft>
                <a:spcPts val="800"/>
              </a:spcAft>
              <a:buNone/>
            </a:pPr>
            <a:endParaRPr lang="en-US" sz="1100" b="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
                <a:srgbClr val="000000"/>
              </a:buClr>
              <a:buSzPts val="1100"/>
              <a:buFont typeface="Arial"/>
              <a:buNone/>
              <a:tabLst/>
              <a:defRPr/>
            </a:pPr>
            <a:r>
              <a:rPr lang="en-US" sz="1100" b="0" dirty="0">
                <a:effectLst/>
                <a:latin typeface="Arial" panose="020B0604020202020204" pitchFamily="34" charset="0"/>
                <a:ea typeface="Calibri" panose="020F0502020204030204" pitchFamily="34" charset="0"/>
                <a:cs typeface="Times New Roman" panose="02020603050405020304" pitchFamily="18" charset="0"/>
              </a:rPr>
              <a:t>AMC has halted expansion on building and acquiring new and additional theaters and has started to sell off assets that are not as profitable in order to fund improvements on existing, profitable locations </a:t>
            </a:r>
            <a:r>
              <a:rPr lang="en-US" b="0" i="0" dirty="0">
                <a:solidFill>
                  <a:srgbClr val="0D0D0D"/>
                </a:solidFill>
                <a:effectLst/>
                <a:highlight>
                  <a:srgbClr val="FFFFFF"/>
                </a:highlight>
                <a:latin typeface="ui-sans-serif"/>
              </a:rPr>
              <a:t>(AMC Entertainment Holdings, Inc., 2024).</a:t>
            </a:r>
            <a:endParaRPr lang="en-US" dirty="0"/>
          </a:p>
          <a:p>
            <a:pPr marL="0" marR="0" indent="0">
              <a:lnSpc>
                <a:spcPct val="107000"/>
              </a:lnSpc>
              <a:spcBef>
                <a:spcPts val="0"/>
              </a:spcBef>
              <a:spcAft>
                <a:spcPts val="800"/>
              </a:spcAft>
              <a:buNone/>
            </a:pPr>
            <a:r>
              <a:rPr lang="en-US" sz="1100" b="0" dirty="0">
                <a:effectLst/>
                <a:latin typeface="Arial" panose="020B0604020202020204" pitchFamily="34" charset="0"/>
                <a:ea typeface="Calibri" panose="020F0502020204030204" pitchFamily="34" charset="0"/>
                <a:cs typeface="Times New Roman" panose="02020603050405020304" pitchFamily="18" charset="0"/>
              </a:rPr>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t>Sensitivity towards actors and A.I. content:</a:t>
            </a:r>
          </a:p>
          <a:p>
            <a:pPr marL="0" lvl="0" indent="0" algn="l" rtl="0">
              <a:lnSpc>
                <a:spcPct val="100000"/>
              </a:lnSpc>
              <a:spcBef>
                <a:spcPts val="0"/>
              </a:spcBef>
              <a:spcAft>
                <a:spcPts val="0"/>
              </a:spcAft>
              <a:buSzPts val="1100"/>
              <a:buNone/>
            </a:pPr>
            <a:r>
              <a:rPr lang="en-US" b="0" dirty="0"/>
              <a:t>With the recent strike of the SAG/AFTRA it is paramount to be sensitive towards the actors and the future towards A.I. With the increase in A.I. advancements there is severe ethical implications that must be considered, specifically around the implications towards the actors. If the actors are replaced with A.I. replicates, this would effectively eliminate an entire cultural industry.</a:t>
            </a:r>
          </a:p>
          <a:p>
            <a:pPr marL="0" lvl="0" indent="0" algn="l" rtl="0">
              <a:lnSpc>
                <a:spcPct val="100000"/>
              </a:lnSpc>
              <a:spcBef>
                <a:spcPts val="0"/>
              </a:spcBef>
              <a:spcAft>
                <a:spcPts val="0"/>
              </a:spcAft>
              <a:buSzPts val="1100"/>
              <a:buNone/>
            </a:pPr>
            <a:endParaRPr lang="en-US" b="1" dirty="0"/>
          </a:p>
          <a:p>
            <a:pPr marL="0" lvl="0" indent="0" algn="l" rtl="0">
              <a:lnSpc>
                <a:spcPct val="100000"/>
              </a:lnSpc>
              <a:spcBef>
                <a:spcPts val="0"/>
              </a:spcBef>
              <a:spcAft>
                <a:spcPts val="0"/>
              </a:spcAft>
              <a:buSzPts val="1100"/>
              <a:buNone/>
            </a:pPr>
            <a:r>
              <a:rPr lang="en-US" b="1" dirty="0"/>
              <a:t>Increasing wage on minimum wage workers:</a:t>
            </a:r>
          </a:p>
          <a:p>
            <a:pPr marL="0" lvl="0" indent="0" algn="l" rtl="0">
              <a:lnSpc>
                <a:spcPct val="100000"/>
              </a:lnSpc>
              <a:spcBef>
                <a:spcPts val="0"/>
              </a:spcBef>
              <a:spcAft>
                <a:spcPts val="0"/>
              </a:spcAft>
              <a:buSzPts val="1100"/>
              <a:buNone/>
            </a:pPr>
            <a:r>
              <a:rPr lang="en-US" b="0" dirty="0"/>
              <a:t>The potential increase to minimum wage workers has been a topic for quite a while. It isn’t a matter of if it will be raised, but when. By potentially getting ahead of the curve and raising wages of all entry-level positions now, you could attract a new tier of workers otherwise unavailable. This would also put AMC in good standing morally and ethically with society.</a:t>
            </a:r>
          </a:p>
          <a:p>
            <a:pPr marL="0" lvl="0" indent="0" algn="l" rtl="0">
              <a:lnSpc>
                <a:spcPct val="100000"/>
              </a:lnSpc>
              <a:spcBef>
                <a:spcPts val="0"/>
              </a:spcBef>
              <a:spcAft>
                <a:spcPts val="0"/>
              </a:spcAft>
              <a:buSzPts val="1100"/>
              <a:buNone/>
            </a:pPr>
            <a:endParaRPr lang="en-US" b="1" dirty="0"/>
          </a:p>
          <a:p>
            <a:pPr marL="0" lvl="0" indent="0" algn="l" rtl="0">
              <a:lnSpc>
                <a:spcPct val="100000"/>
              </a:lnSpc>
              <a:spcBef>
                <a:spcPts val="0"/>
              </a:spcBef>
              <a:spcAft>
                <a:spcPts val="0"/>
              </a:spcAft>
              <a:buSzPts val="1100"/>
              <a:buNone/>
            </a:pPr>
            <a:r>
              <a:rPr lang="en-US" b="1" dirty="0"/>
              <a:t>Employee benefits:</a:t>
            </a:r>
          </a:p>
          <a:p>
            <a:pPr marL="0" lvl="0" indent="0" algn="l" rtl="0">
              <a:lnSpc>
                <a:spcPct val="100000"/>
              </a:lnSpc>
              <a:spcBef>
                <a:spcPts val="0"/>
              </a:spcBef>
              <a:spcAft>
                <a:spcPts val="0"/>
              </a:spcAft>
              <a:buSzPts val="1100"/>
              <a:buNone/>
            </a:pPr>
            <a:r>
              <a:rPr lang="en-US" b="0" dirty="0"/>
              <a:t>It is crucial to balance cost cutting decisions and employee benefits. By introducing too many cost cutting decisions that impact employee moral and retention, it could lead to a greater impact down the road.</a:t>
            </a:r>
          </a:p>
          <a:p>
            <a:pPr marL="0" lvl="0" indent="0" algn="l" rtl="0">
              <a:lnSpc>
                <a:spcPct val="100000"/>
              </a:lnSpc>
              <a:spcBef>
                <a:spcPts val="0"/>
              </a:spcBef>
              <a:spcAft>
                <a:spcPts val="0"/>
              </a:spcAft>
              <a:buSzPts val="1100"/>
              <a:buNone/>
            </a:pPr>
            <a:endParaRPr lang="en-US" b="1" dirty="0"/>
          </a:p>
          <a:p>
            <a:pPr marL="0" lvl="0" indent="0" algn="l" rtl="0">
              <a:lnSpc>
                <a:spcPct val="100000"/>
              </a:lnSpc>
              <a:spcBef>
                <a:spcPts val="0"/>
              </a:spcBef>
              <a:spcAft>
                <a:spcPts val="0"/>
              </a:spcAft>
              <a:buSzPts val="1100"/>
              <a:buNone/>
            </a:pPr>
            <a:r>
              <a:rPr lang="en-US" b="1" dirty="0"/>
              <a:t>Environmental Impact:</a:t>
            </a:r>
          </a:p>
          <a:p>
            <a:pPr marL="0" lvl="0" indent="0" algn="l" rtl="0">
              <a:lnSpc>
                <a:spcPct val="100000"/>
              </a:lnSpc>
              <a:spcBef>
                <a:spcPts val="0"/>
              </a:spcBef>
              <a:spcAft>
                <a:spcPts val="0"/>
              </a:spcAft>
              <a:buSzPts val="1100"/>
              <a:buNone/>
            </a:pPr>
            <a:r>
              <a:rPr lang="en-US" b="0" dirty="0"/>
              <a:t>Especially in the Food and Beverage industry, it is unavoidable to have some negative environmental impact from waste. However, it is crucial to minimize this effect as much as possible. By introducing recycling receptacles for cups, popcorn containers, 3D glasses, it could put AMC in good standing with environmentally conscious consumers.</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100" b="0" i="1"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Purpose:</a:t>
            </a:r>
          </a:p>
          <a:p>
            <a:pPr marL="0" lvl="0" indent="0" algn="l" rtl="0">
              <a:lnSpc>
                <a:spcPct val="100000"/>
              </a:lnSpc>
              <a:spcBef>
                <a:spcPts val="0"/>
              </a:spcBef>
              <a:spcAft>
                <a:spcPts val="0"/>
              </a:spcAft>
              <a:buClr>
                <a:schemeClr val="dk1"/>
              </a:buClr>
              <a:buSzPts val="1100"/>
              <a:buFont typeface="Arial"/>
              <a:buNone/>
            </a:pPr>
            <a:r>
              <a:rPr lang="en-US" b="0" dirty="0">
                <a:solidFill>
                  <a:schemeClr val="dk1"/>
                </a:solidFill>
              </a:rPr>
              <a:t>The purpose of this presentation is to do an analysis of AMC Theaters and their status and health as a company. </a:t>
            </a:r>
          </a:p>
          <a:p>
            <a:pPr marL="0" lvl="0" indent="0" algn="l" rtl="0">
              <a:lnSpc>
                <a:spcPct val="100000"/>
              </a:lnSpc>
              <a:spcBef>
                <a:spcPts val="0"/>
              </a:spcBef>
              <a:spcAft>
                <a:spcPts val="0"/>
              </a:spcAft>
              <a:buClr>
                <a:schemeClr val="dk1"/>
              </a:buClr>
              <a:buSzPts val="1100"/>
              <a:buFont typeface="Arial"/>
              <a:buNone/>
            </a:pPr>
            <a:endParaRPr lang="en-US"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SWOT</a:t>
            </a:r>
            <a:r>
              <a:rPr lang="en-US" b="0" dirty="0">
                <a:solidFill>
                  <a:schemeClr val="dk1"/>
                </a:solidFill>
              </a:rPr>
              <a:t>:</a:t>
            </a:r>
          </a:p>
          <a:p>
            <a:pPr marL="0" lvl="0" indent="0" algn="l" rtl="0">
              <a:lnSpc>
                <a:spcPct val="100000"/>
              </a:lnSpc>
              <a:spcBef>
                <a:spcPts val="0"/>
              </a:spcBef>
              <a:spcAft>
                <a:spcPts val="0"/>
              </a:spcAft>
              <a:buClr>
                <a:schemeClr val="dk1"/>
              </a:buClr>
              <a:buSzPts val="1100"/>
              <a:buFont typeface="Arial"/>
              <a:buNone/>
            </a:pPr>
            <a:r>
              <a:rPr lang="en-US" b="0" dirty="0">
                <a:solidFill>
                  <a:schemeClr val="dk1"/>
                </a:solidFill>
              </a:rPr>
              <a:t>We will utilize a SWOT analysis to assess its strengths, weaknesses, opportunities, and threats. With some of these being brand recognition and market share as some of the strengths. Or an increase in streaming substitutes as some of the weaknesses. </a:t>
            </a:r>
          </a:p>
          <a:p>
            <a:pPr marL="0" lvl="0" indent="0" algn="l" rtl="0">
              <a:lnSpc>
                <a:spcPct val="100000"/>
              </a:lnSpc>
              <a:spcBef>
                <a:spcPts val="0"/>
              </a:spcBef>
              <a:spcAft>
                <a:spcPts val="0"/>
              </a:spcAft>
              <a:buClr>
                <a:schemeClr val="dk1"/>
              </a:buClr>
              <a:buSzPts val="1100"/>
              <a:buFont typeface="Arial"/>
              <a:buNone/>
            </a:pPr>
            <a:r>
              <a:rPr lang="en-US" b="0" dirty="0">
                <a:solidFill>
                  <a:schemeClr val="dk1"/>
                </a:solidFill>
              </a:rPr>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PESTEL:</a:t>
            </a:r>
          </a:p>
          <a:p>
            <a:pPr marL="0" lvl="0" indent="0" algn="l" rtl="0">
              <a:lnSpc>
                <a:spcPct val="100000"/>
              </a:lnSpc>
              <a:spcBef>
                <a:spcPts val="0"/>
              </a:spcBef>
              <a:spcAft>
                <a:spcPts val="0"/>
              </a:spcAft>
              <a:buClr>
                <a:schemeClr val="dk1"/>
              </a:buClr>
              <a:buSzPts val="1100"/>
              <a:buFont typeface="Arial"/>
              <a:buNone/>
            </a:pPr>
            <a:r>
              <a:rPr lang="en-US" b="0" dirty="0">
                <a:solidFill>
                  <a:schemeClr val="dk1"/>
                </a:solidFill>
              </a:rPr>
              <a:t>We will do a PESTEL analysis to see its potential impactors. This will showcase the political and legal ramifications of the SAG/AFTRA strikes as well as the sociocultural changes towards home-theatre preference.</a:t>
            </a:r>
          </a:p>
          <a:p>
            <a:pPr marL="0" lvl="0" indent="0" algn="l" rtl="0">
              <a:lnSpc>
                <a:spcPct val="100000"/>
              </a:lnSpc>
              <a:spcBef>
                <a:spcPts val="0"/>
              </a:spcBef>
              <a:spcAft>
                <a:spcPts val="0"/>
              </a:spcAft>
              <a:buClr>
                <a:schemeClr val="dk1"/>
              </a:buClr>
              <a:buSzPts val="1100"/>
              <a:buFont typeface="Arial"/>
              <a:buNone/>
            </a:pPr>
            <a:endParaRPr lang="en-US"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Porter’s Five Forces:</a:t>
            </a:r>
          </a:p>
          <a:p>
            <a:pPr marL="0" lvl="0" indent="0" algn="l" rtl="0">
              <a:lnSpc>
                <a:spcPct val="100000"/>
              </a:lnSpc>
              <a:spcBef>
                <a:spcPts val="0"/>
              </a:spcBef>
              <a:spcAft>
                <a:spcPts val="0"/>
              </a:spcAft>
              <a:buClr>
                <a:schemeClr val="dk1"/>
              </a:buClr>
              <a:buSzPts val="1100"/>
              <a:buFont typeface="Arial"/>
              <a:buNone/>
            </a:pPr>
            <a:r>
              <a:rPr lang="en-US" b="0" dirty="0">
                <a:solidFill>
                  <a:schemeClr val="dk1"/>
                </a:solidFill>
              </a:rPr>
              <a:t>And the last part of our analysis will be on Porter’s Five Forces, which will show AMC having great force applied via the Power of Buyers as well as Suppliers and even greater force from the </a:t>
            </a:r>
          </a:p>
          <a:p>
            <a:pPr marL="0" lvl="0" indent="0" algn="l" rtl="0">
              <a:lnSpc>
                <a:spcPct val="100000"/>
              </a:lnSpc>
              <a:spcBef>
                <a:spcPts val="0"/>
              </a:spcBef>
              <a:spcAft>
                <a:spcPts val="0"/>
              </a:spcAft>
              <a:buClr>
                <a:schemeClr val="dk1"/>
              </a:buClr>
              <a:buSzPts val="1100"/>
              <a:buFont typeface="Arial"/>
              <a:buNone/>
            </a:pPr>
            <a:r>
              <a:rPr lang="en-US" b="0" dirty="0">
                <a:solidFill>
                  <a:schemeClr val="dk1"/>
                </a:solidFill>
              </a:rPr>
              <a:t>Threat of Substitutes. But much less force being applied from the Threat of New Entrants or Competition among rivals. </a:t>
            </a:r>
          </a:p>
          <a:p>
            <a:pPr marL="0" lvl="0" indent="0" algn="l" rtl="0">
              <a:lnSpc>
                <a:spcPct val="100000"/>
              </a:lnSpc>
              <a:spcBef>
                <a:spcPts val="0"/>
              </a:spcBef>
              <a:spcAft>
                <a:spcPts val="0"/>
              </a:spcAft>
              <a:buClr>
                <a:schemeClr val="dk1"/>
              </a:buClr>
              <a:buSzPts val="1100"/>
              <a:buFont typeface="Arial"/>
              <a:buNone/>
            </a:pPr>
            <a:endParaRPr lang="en-US"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Recommendations:</a:t>
            </a:r>
          </a:p>
          <a:p>
            <a:pPr marL="0" lvl="0" indent="0" algn="l" rtl="0">
              <a:lnSpc>
                <a:spcPct val="100000"/>
              </a:lnSpc>
              <a:spcBef>
                <a:spcPts val="0"/>
              </a:spcBef>
              <a:spcAft>
                <a:spcPts val="0"/>
              </a:spcAft>
              <a:buClr>
                <a:schemeClr val="dk1"/>
              </a:buClr>
              <a:buSzPts val="1100"/>
              <a:buFont typeface="Arial"/>
              <a:buNone/>
            </a:pPr>
            <a:r>
              <a:rPr lang="en-US" b="0" dirty="0">
                <a:solidFill>
                  <a:schemeClr val="dk1"/>
                </a:solidFill>
              </a:rPr>
              <a:t>With these parts analyzed, I will provide my recommendations on where the company should look to benefit, which will include restructuring of both assets and liabilities as well as diversification of its income streams</a:t>
            </a:r>
          </a:p>
          <a:p>
            <a:pPr marL="0" lvl="0" indent="0" algn="l" rtl="0">
              <a:lnSpc>
                <a:spcPct val="100000"/>
              </a:lnSpc>
              <a:spcBef>
                <a:spcPts val="0"/>
              </a:spcBef>
              <a:spcAft>
                <a:spcPts val="0"/>
              </a:spcAft>
              <a:buClr>
                <a:schemeClr val="dk1"/>
              </a:buClr>
              <a:buSzPts val="1100"/>
              <a:buFont typeface="Arial"/>
              <a:buNone/>
            </a:pPr>
            <a:endParaRPr lang="en-US" b="0"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Ethical Considerations:</a:t>
            </a:r>
          </a:p>
          <a:p>
            <a:pPr marL="0" lvl="0" indent="0" algn="l" rtl="0">
              <a:lnSpc>
                <a:spcPct val="100000"/>
              </a:lnSpc>
              <a:spcBef>
                <a:spcPts val="0"/>
              </a:spcBef>
              <a:spcAft>
                <a:spcPts val="0"/>
              </a:spcAft>
              <a:buClr>
                <a:schemeClr val="dk1"/>
              </a:buClr>
              <a:buSzPts val="1100"/>
              <a:buFont typeface="Arial"/>
              <a:buNone/>
            </a:pPr>
            <a:r>
              <a:rPr lang="en-US" b="0" dirty="0">
                <a:solidFill>
                  <a:schemeClr val="dk1"/>
                </a:solidFill>
              </a:rPr>
              <a:t>Then finally we will ensure that these all are within any ethical boundaries and consider any other potential ethical considerations that must be taken into account</a:t>
            </a:r>
          </a:p>
        </p:txBody>
      </p:sp>
    </p:spTree>
    <p:extLst>
      <p:ext uri="{BB962C8B-B14F-4D97-AF65-F5344CB8AC3E}">
        <p14:creationId xmlns:p14="http://schemas.microsoft.com/office/powerpoint/2010/main" val="1810809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t>History of organization: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AMC Theaters, originally abbreviated from American Multi-Cinema was founded in 1920. After acquiring Odeon Cinemas, UCI Cinemas, and Carmike Cinemas in 2015, It became the largest movie theater chain in the world </a:t>
            </a:r>
            <a:r>
              <a:rPr lang="en-US" dirty="0"/>
              <a:t>(SWOT &amp; </a:t>
            </a:r>
            <a:r>
              <a:rPr lang="en-US" dirty="0" err="1"/>
              <a:t>PESTEL.com</a:t>
            </a:r>
            <a:r>
              <a:rPr lang="en-US" dirty="0"/>
              <a:t>, 2024).</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Over the course of it’s 100+ year history, AMC has pioneered the theater industry, from the introduction of the multi-plex theatres in the 1960s to the Megaplex theatre format in the 1990s, and the more recent innovation of the subscription tier, AMC Stubs A-List </a:t>
            </a:r>
            <a:r>
              <a:rPr lang="en-US" b="0" i="0" dirty="0">
                <a:solidFill>
                  <a:srgbClr val="0D0D0D"/>
                </a:solidFill>
                <a:effectLst/>
                <a:highlight>
                  <a:srgbClr val="FFFFFF"/>
                </a:highlight>
                <a:latin typeface="ui-sans-serif"/>
              </a:rPr>
              <a:t>(AMC Entertainment Holdings, Inc., 2024)</a:t>
            </a:r>
            <a:r>
              <a:rPr lang="en-US" b="0" dirty="0"/>
              <a:t>.</a:t>
            </a:r>
          </a:p>
          <a:p>
            <a:pPr marL="0" lvl="0" indent="0" algn="l" rtl="0">
              <a:lnSpc>
                <a:spcPct val="100000"/>
              </a:lnSpc>
              <a:spcBef>
                <a:spcPts val="0"/>
              </a:spcBef>
              <a:spcAft>
                <a:spcPts val="0"/>
              </a:spcAft>
              <a:buSzPts val="1100"/>
              <a:buNone/>
            </a:pPr>
            <a:endParaRPr lang="en-US" b="1" dirty="0"/>
          </a:p>
          <a:p>
            <a:pPr marL="0" lvl="0" indent="0" algn="l" rtl="0">
              <a:lnSpc>
                <a:spcPct val="100000"/>
              </a:lnSpc>
              <a:spcBef>
                <a:spcPts val="0"/>
              </a:spcBef>
              <a:spcAft>
                <a:spcPts val="0"/>
              </a:spcAft>
              <a:buSzPts val="1100"/>
              <a:buNone/>
            </a:pPr>
            <a:r>
              <a:rPr lang="en-US" b="1" dirty="0"/>
              <a:t>Major Products and Services Offered:</a:t>
            </a:r>
          </a:p>
          <a:p>
            <a:pPr marL="0" lvl="0" indent="0" algn="l" rtl="0">
              <a:lnSpc>
                <a:spcPct val="100000"/>
              </a:lnSpc>
              <a:spcBef>
                <a:spcPts val="0"/>
              </a:spcBef>
              <a:spcAft>
                <a:spcPts val="0"/>
              </a:spcAft>
              <a:buSzPts val="1100"/>
              <a:buNone/>
            </a:pPr>
            <a:r>
              <a:rPr lang="en-US" dirty="0"/>
              <a:t>AMC generates its revenue primarily from box office admissions, as well as theater food and beverage sales.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(MarketLine, 2022)</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b="1" dirty="0"/>
              <a:t>Markets Being Served:</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AMC operates in two primary markets, U.S. markets and European markets. As of the beginning of 2024, AMC owned, leased, or operated 898 theatres and 10,059 screens in 11 countries, including 562 theatres with a total of 7,369 screens in the United States. AMC is the market leader in both the US market and the European market </a:t>
            </a:r>
            <a:r>
              <a:rPr lang="en-US" b="0" i="0" dirty="0">
                <a:solidFill>
                  <a:srgbClr val="0D0D0D"/>
                </a:solidFill>
                <a:effectLst/>
                <a:highlight>
                  <a:srgbClr val="FFFFFF"/>
                </a:highlight>
                <a:latin typeface="ui-sans-serif"/>
              </a:rPr>
              <a:t>(AMC Entertainment Holdings, Inc., 2024)</a:t>
            </a:r>
            <a:endParaRPr lang="en-US" dirty="0"/>
          </a:p>
          <a:p>
            <a:pPr marL="0" lvl="0" indent="0" algn="l" rtl="0">
              <a:lnSpc>
                <a:spcPct val="100000"/>
              </a:lnSpc>
              <a:spcBef>
                <a:spcPts val="0"/>
              </a:spcBef>
              <a:spcAft>
                <a:spcPts val="0"/>
              </a:spcAft>
              <a:buSzPts val="1100"/>
              <a:buNone/>
            </a:pPr>
            <a:r>
              <a:rPr lang="en-US" dirty="0"/>
              <a:t>.</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Over the next few slides, we will look to dive into the Strengths, Weaknesses, Opportunities, as well as the Threats in this in-depth SWOT Analysis of AMC Theaters</a:t>
            </a:r>
          </a:p>
        </p:txBody>
      </p:sp>
    </p:spTree>
    <p:extLst>
      <p:ext uri="{BB962C8B-B14F-4D97-AF65-F5344CB8AC3E}">
        <p14:creationId xmlns:p14="http://schemas.microsoft.com/office/powerpoint/2010/main" val="479368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t>Large Theater Network:</a:t>
            </a:r>
          </a:p>
          <a:p>
            <a:pPr marL="0" lvl="0" indent="0" algn="l" rtl="0">
              <a:lnSpc>
                <a:spcPct val="100000"/>
              </a:lnSpc>
              <a:spcBef>
                <a:spcPts val="0"/>
              </a:spcBef>
              <a:spcAft>
                <a:spcPts val="0"/>
              </a:spcAft>
              <a:buClr>
                <a:schemeClr val="dk1"/>
              </a:buClr>
              <a:buSzPts val="1100"/>
              <a:buFont typeface="Arial"/>
              <a:buNone/>
            </a:pPr>
            <a:r>
              <a:rPr lang="en-US" dirty="0"/>
              <a:t>AMC operates one of the largest movie theater chains in the world, with a significant presence in the US as well as Europe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(MarketLine, 2022)</a:t>
            </a:r>
          </a:p>
          <a:p>
            <a:pPr marL="0" lvl="0" indent="0" algn="l" rtl="0">
              <a:lnSpc>
                <a:spcPct val="100000"/>
              </a:lnSpc>
              <a:spcBef>
                <a:spcPts val="0"/>
              </a:spcBef>
              <a:spcAft>
                <a:spcPts val="0"/>
              </a:spcAft>
              <a:buClr>
                <a:schemeClr val="dk1"/>
              </a:buClr>
              <a:buSzPts val="1100"/>
              <a:buFont typeface="Arial"/>
              <a:buNone/>
            </a:pPr>
            <a:endParaRPr lang="en-US" dirty="0"/>
          </a:p>
          <a:p>
            <a:pPr marL="0" lvl="0" indent="0" algn="l" rtl="0">
              <a:lnSpc>
                <a:spcPct val="100000"/>
              </a:lnSpc>
              <a:spcBef>
                <a:spcPts val="0"/>
              </a:spcBef>
              <a:spcAft>
                <a:spcPts val="0"/>
              </a:spcAft>
              <a:buClr>
                <a:schemeClr val="dk1"/>
              </a:buClr>
              <a:buSzPts val="1100"/>
              <a:buFont typeface="Arial"/>
              <a:buNone/>
            </a:pPr>
            <a:r>
              <a:rPr lang="en-US" b="1" dirty="0"/>
              <a:t>Innovative Viewing Formats:</a:t>
            </a:r>
            <a:r>
              <a:rPr lang="en-US" dirty="0"/>
              <a:t> </a:t>
            </a:r>
          </a:p>
          <a:p>
            <a:pPr marL="0" lvl="0" indent="0" algn="l" rtl="0">
              <a:lnSpc>
                <a:spcPct val="100000"/>
              </a:lnSpc>
              <a:spcBef>
                <a:spcPts val="0"/>
              </a:spcBef>
              <a:spcAft>
                <a:spcPts val="0"/>
              </a:spcAft>
              <a:buClr>
                <a:schemeClr val="dk1"/>
              </a:buClr>
              <a:buSzPts val="1100"/>
              <a:buFont typeface="Arial"/>
              <a:buNone/>
            </a:pPr>
            <a:r>
              <a:rPr lang="en-US" dirty="0"/>
              <a:t>AMC offers a variety of premium viewing options, for example IMAX, DOLBY Cinema, Real3D, all which enhance the movie-going experience.</a:t>
            </a:r>
          </a:p>
          <a:p>
            <a:pPr marL="0" lvl="0" indent="0" algn="l" rtl="0">
              <a:lnSpc>
                <a:spcPct val="100000"/>
              </a:lnSpc>
              <a:spcBef>
                <a:spcPts val="0"/>
              </a:spcBef>
              <a:spcAft>
                <a:spcPts val="0"/>
              </a:spcAft>
              <a:buClr>
                <a:schemeClr val="dk1"/>
              </a:buClr>
              <a:buSzPts val="1100"/>
              <a:buFont typeface="Arial"/>
              <a:buNone/>
            </a:pPr>
            <a:r>
              <a:rPr lang="en-US" b="0" i="0" dirty="0">
                <a:solidFill>
                  <a:srgbClr val="0D0D0D"/>
                </a:solidFill>
                <a:effectLst/>
                <a:highlight>
                  <a:srgbClr val="FFFFFF"/>
                </a:highlight>
                <a:latin typeface="ui-sans-serif"/>
              </a:rPr>
              <a:t>(The Strategy Story, 2024)</a:t>
            </a:r>
          </a:p>
          <a:p>
            <a:pPr marL="0" lvl="0" indent="0" algn="l" rtl="0">
              <a:lnSpc>
                <a:spcPct val="100000"/>
              </a:lnSpc>
              <a:spcBef>
                <a:spcPts val="0"/>
              </a:spcBef>
              <a:spcAft>
                <a:spcPts val="0"/>
              </a:spcAft>
              <a:buClr>
                <a:schemeClr val="dk1"/>
              </a:buClr>
              <a:buSzPts val="1100"/>
              <a:buFont typeface="Arial"/>
              <a:buNone/>
            </a:pPr>
            <a:endParaRPr lang="en-US" dirty="0"/>
          </a:p>
          <a:p>
            <a:pPr marL="0" lvl="0" indent="0" algn="l" rtl="0">
              <a:lnSpc>
                <a:spcPct val="100000"/>
              </a:lnSpc>
              <a:spcBef>
                <a:spcPts val="0"/>
              </a:spcBef>
              <a:spcAft>
                <a:spcPts val="0"/>
              </a:spcAft>
              <a:buClr>
                <a:schemeClr val="dk1"/>
              </a:buClr>
              <a:buSzPts val="1100"/>
              <a:buFont typeface="Arial"/>
              <a:buNone/>
            </a:pPr>
            <a:r>
              <a:rPr lang="en-US" b="1" dirty="0"/>
              <a:t>Brand Recognition:</a:t>
            </a:r>
            <a:r>
              <a:rPr lang="en-US" dirty="0"/>
              <a:t> </a:t>
            </a:r>
          </a:p>
          <a:p>
            <a:pPr marL="0" lvl="0" indent="0" algn="l" rtl="0">
              <a:lnSpc>
                <a:spcPct val="100000"/>
              </a:lnSpc>
              <a:spcBef>
                <a:spcPts val="0"/>
              </a:spcBef>
              <a:spcAft>
                <a:spcPts val="0"/>
              </a:spcAft>
              <a:buClr>
                <a:schemeClr val="dk1"/>
              </a:buClr>
              <a:buSzPts val="1100"/>
              <a:buFont typeface="Arial"/>
              <a:buNone/>
            </a:pPr>
            <a:r>
              <a:rPr lang="en-US" dirty="0"/>
              <a:t>AMC is a household name and is well known, this is being capitalized on with their expansion to retail markets with Movie Theater Popcorn.</a:t>
            </a:r>
          </a:p>
          <a:p>
            <a:pPr marL="0" lvl="0" indent="0" algn="l" rtl="0">
              <a:lnSpc>
                <a:spcPct val="100000"/>
              </a:lnSpc>
              <a:spcBef>
                <a:spcPts val="0"/>
              </a:spcBef>
              <a:spcAft>
                <a:spcPts val="0"/>
              </a:spcAft>
              <a:buClr>
                <a:schemeClr val="dk1"/>
              </a:buClr>
              <a:buSzPts val="1100"/>
              <a:buFont typeface="Arial"/>
              <a:buNone/>
            </a:pPr>
            <a:endParaRPr lang="en-US" b="1" dirty="0"/>
          </a:p>
          <a:p>
            <a:pPr marL="0" lvl="0" indent="0" algn="l" rtl="0">
              <a:lnSpc>
                <a:spcPct val="100000"/>
              </a:lnSpc>
              <a:spcBef>
                <a:spcPts val="0"/>
              </a:spcBef>
              <a:spcAft>
                <a:spcPts val="0"/>
              </a:spcAft>
              <a:buClr>
                <a:schemeClr val="dk1"/>
              </a:buClr>
              <a:buSzPts val="1100"/>
              <a:buFont typeface="Arial"/>
              <a:buNone/>
            </a:pPr>
            <a:r>
              <a:rPr lang="en-US" b="1" dirty="0"/>
              <a:t>Alternative Content Offering:</a:t>
            </a:r>
            <a:r>
              <a:rPr lang="en-US" dirty="0"/>
              <a:t>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a:t>AMC has started to expand their offerings by introducing alternatives to movies, such as, concerts, live broadcasts, and sporting events </a:t>
            </a:r>
            <a:r>
              <a:rPr lang="en-US" b="0" i="0" dirty="0">
                <a:solidFill>
                  <a:srgbClr val="0D0D0D"/>
                </a:solidFill>
                <a:effectLst/>
                <a:highlight>
                  <a:srgbClr val="FFFFFF"/>
                </a:highlight>
                <a:latin typeface="ui-sans-serif"/>
              </a:rPr>
              <a:t>(AMC Entertainment Holdings, Inc., 2024)</a:t>
            </a:r>
            <a:endParaRPr lang="en-US" dirty="0"/>
          </a:p>
          <a:p>
            <a:pPr marL="0" lvl="0" indent="0" algn="l" rtl="0">
              <a:lnSpc>
                <a:spcPct val="100000"/>
              </a:lnSpc>
              <a:spcBef>
                <a:spcPts val="0"/>
              </a:spcBef>
              <a:spcAft>
                <a:spcPts val="0"/>
              </a:spcAft>
              <a:buClr>
                <a:schemeClr val="dk1"/>
              </a:buClr>
              <a:buSzPts val="1100"/>
              <a:buFont typeface="Arial"/>
              <a:buNone/>
            </a:pPr>
            <a:r>
              <a:rPr lang="en-US" dirty="0"/>
              <a:t>.</a:t>
            </a:r>
          </a:p>
          <a:p>
            <a:pPr marL="0" lvl="0" indent="0" algn="l" rtl="0">
              <a:lnSpc>
                <a:spcPct val="100000"/>
              </a:lnSpc>
              <a:spcBef>
                <a:spcPts val="0"/>
              </a:spcBef>
              <a:spcAft>
                <a:spcPts val="0"/>
              </a:spcAft>
              <a:buClr>
                <a:schemeClr val="dk1"/>
              </a:buClr>
              <a:buSzPts val="1100"/>
              <a:buFont typeface="Arial"/>
              <a:buNone/>
            </a:pPr>
            <a:endParaRPr lang="en-US" b="1" dirty="0"/>
          </a:p>
          <a:p>
            <a:pPr marL="0" lvl="0" indent="0" algn="l" rtl="0">
              <a:lnSpc>
                <a:spcPct val="100000"/>
              </a:lnSpc>
              <a:spcBef>
                <a:spcPts val="0"/>
              </a:spcBef>
              <a:spcAft>
                <a:spcPts val="0"/>
              </a:spcAft>
              <a:buClr>
                <a:schemeClr val="dk1"/>
              </a:buClr>
              <a:buSzPts val="1100"/>
              <a:buFont typeface="Arial"/>
              <a:buNone/>
            </a:pPr>
            <a:r>
              <a:rPr lang="en-US" b="1" dirty="0"/>
              <a:t>Partnerships:</a:t>
            </a:r>
            <a:r>
              <a:rPr lang="en-US" dirty="0"/>
              <a:t> </a:t>
            </a:r>
          </a:p>
          <a:p>
            <a:pPr marL="0" lvl="0" indent="0" algn="l" rtl="0">
              <a:lnSpc>
                <a:spcPct val="100000"/>
              </a:lnSpc>
              <a:spcBef>
                <a:spcPts val="0"/>
              </a:spcBef>
              <a:spcAft>
                <a:spcPts val="0"/>
              </a:spcAft>
              <a:buClr>
                <a:schemeClr val="dk1"/>
              </a:buClr>
              <a:buSzPts val="1100"/>
              <a:buFont typeface="Arial"/>
              <a:buNone/>
            </a:pPr>
            <a:r>
              <a:rPr lang="en-US" dirty="0"/>
              <a:t>AMC has exclusive screening agreements with major film studios and distributors, which gives it a competitive advantage within the industry.</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f2329fe40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f2329fe40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High Debt Levels:</a:t>
            </a:r>
            <a:br>
              <a:rPr lang="en-US" b="1" dirty="0">
                <a:solidFill>
                  <a:schemeClr val="dk1"/>
                </a:solidFill>
              </a:rPr>
            </a:br>
            <a:r>
              <a:rPr lang="en-US" dirty="0">
                <a:solidFill>
                  <a:schemeClr val="dk1"/>
                </a:solidFill>
              </a:rPr>
              <a:t> AMC carries a significant amount of debt, which poses a challenge to its financial stability. The company's ability to manage and refinance its debt obligation is critical to its success. There are several liabilities becoming current this year. The ability to restructure these debts is paramount in the short-term </a:t>
            </a:r>
            <a:r>
              <a:rPr lang="en-US" b="0" i="0" dirty="0">
                <a:solidFill>
                  <a:srgbClr val="0D0D0D"/>
                </a:solidFill>
                <a:effectLst/>
                <a:highlight>
                  <a:srgbClr val="FFFFFF"/>
                </a:highlight>
                <a:latin typeface="ui-sans-serif"/>
              </a:rPr>
              <a:t>(AMC Entertainment Holdings, Inc., 2024)</a:t>
            </a:r>
            <a:r>
              <a:rPr lang="en-US" dirty="0">
                <a:solidFill>
                  <a:schemeClr val="dk1"/>
                </a:solidFill>
              </a:rPr>
              <a:t>.</a:t>
            </a:r>
          </a:p>
          <a:p>
            <a:pPr marL="0" lvl="0" indent="0" algn="l" rtl="0">
              <a:lnSpc>
                <a:spcPct val="100000"/>
              </a:lnSpc>
              <a:spcBef>
                <a:spcPts val="0"/>
              </a:spcBef>
              <a:spcAft>
                <a:spcPts val="0"/>
              </a:spcAft>
              <a:buClr>
                <a:schemeClr val="dk1"/>
              </a:buClr>
              <a:buSzPts val="1100"/>
              <a:buFont typeface="Arial"/>
              <a:buNone/>
            </a:pPr>
            <a:endParaRPr lang="en-US"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Dependence on Film Studies</a:t>
            </a:r>
            <a:r>
              <a:rPr lang="en-US" dirty="0">
                <a:solidFill>
                  <a:schemeClr val="dk1"/>
                </a:solidFill>
              </a:rPr>
              <a:t>:</a:t>
            </a:r>
          </a:p>
          <a:p>
            <a:pPr marL="0" lvl="0" indent="0" algn="l" rtl="0">
              <a:lnSpc>
                <a:spcPct val="100000"/>
              </a:lnSpc>
              <a:spcBef>
                <a:spcPts val="0"/>
              </a:spcBef>
              <a:spcAft>
                <a:spcPts val="0"/>
              </a:spcAft>
              <a:buClr>
                <a:schemeClr val="dk1"/>
              </a:buClr>
              <a:buSzPts val="1100"/>
              <a:buFont typeface="Arial"/>
              <a:buNone/>
            </a:pPr>
            <a:r>
              <a:rPr lang="en-US" dirty="0">
                <a:solidFill>
                  <a:schemeClr val="dk1"/>
                </a:solidFill>
              </a:rPr>
              <a:t>AMC is heavily dependent on the content that is made by film studios. With the recent changes in release schedules with more of a shift toward direct to streaming approach, AMC’s box office is taking a direct impact.</a:t>
            </a:r>
          </a:p>
          <a:p>
            <a:pPr marL="0" lvl="0" indent="0" algn="l" rtl="0">
              <a:lnSpc>
                <a:spcPct val="100000"/>
              </a:lnSpc>
              <a:spcBef>
                <a:spcPts val="0"/>
              </a:spcBef>
              <a:spcAft>
                <a:spcPts val="0"/>
              </a:spcAft>
              <a:buClr>
                <a:schemeClr val="dk1"/>
              </a:buClr>
              <a:buSzPts val="1100"/>
              <a:buFont typeface="Arial"/>
              <a:buNone/>
            </a:pPr>
            <a:endParaRPr lang="en-US"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Seasonality of Revenue:</a:t>
            </a:r>
          </a:p>
          <a:p>
            <a:pPr marL="0" lvl="0" indent="0" algn="l" rtl="0">
              <a:lnSpc>
                <a:spcPct val="100000"/>
              </a:lnSpc>
              <a:spcBef>
                <a:spcPts val="0"/>
              </a:spcBef>
              <a:spcAft>
                <a:spcPts val="0"/>
              </a:spcAft>
              <a:buClr>
                <a:schemeClr val="dk1"/>
              </a:buClr>
              <a:buSzPts val="1100"/>
              <a:buFont typeface="Arial"/>
              <a:buNone/>
            </a:pPr>
            <a:r>
              <a:rPr lang="en-US" dirty="0">
                <a:solidFill>
                  <a:schemeClr val="dk1"/>
                </a:solidFill>
              </a:rPr>
              <a:t>AMC’s business is highly seasonal. A bulk of its revenues occurring in the summer and holiday seasons when blockbuster films are typically released. This seasonality poses a challenge in maintaining profitability with inconsistent cash flows.</a:t>
            </a:r>
          </a:p>
          <a:p>
            <a:pPr marL="0" lvl="0" indent="0" algn="l" rtl="0">
              <a:lnSpc>
                <a:spcPct val="100000"/>
              </a:lnSpc>
              <a:spcBef>
                <a:spcPts val="0"/>
              </a:spcBef>
              <a:spcAft>
                <a:spcPts val="0"/>
              </a:spcAft>
              <a:buClr>
                <a:schemeClr val="dk1"/>
              </a:buClr>
              <a:buSzPts val="1100"/>
              <a:buFont typeface="Arial"/>
              <a:buNone/>
            </a:pPr>
            <a:endParaRPr lang="en-US"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Vulnerability to Economic shifts: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a:solidFill>
                  <a:schemeClr val="dk1"/>
                </a:solidFill>
              </a:rPr>
              <a:t>AMC was hit immensely during the 2020 pandemic and is still feeling the effects. AMC will feel the effects of any future economic downturns </a:t>
            </a:r>
            <a:r>
              <a:rPr lang="en-US" b="0" i="0" dirty="0">
                <a:solidFill>
                  <a:srgbClr val="0D0D0D"/>
                </a:solidFill>
                <a:effectLst/>
                <a:highlight>
                  <a:srgbClr val="FFFFFF"/>
                </a:highlight>
                <a:latin typeface="ui-sans-serif"/>
              </a:rPr>
              <a:t>(AMC Entertainment Holdings, Inc., 2024).</a:t>
            </a:r>
            <a:endParaRPr lang="en-US" dirty="0"/>
          </a:p>
          <a:p>
            <a:pPr marL="0" lvl="0" indent="0" algn="l" rtl="0">
              <a:lnSpc>
                <a:spcPct val="100000"/>
              </a:lnSpc>
              <a:spcBef>
                <a:spcPts val="0"/>
              </a:spcBef>
              <a:spcAft>
                <a:spcPts val="0"/>
              </a:spcAft>
              <a:buClr>
                <a:schemeClr val="dk1"/>
              </a:buClr>
              <a:buSzPts val="1100"/>
              <a:buFont typeface="Arial"/>
              <a:buNone/>
            </a:pPr>
            <a:r>
              <a:rPr lang="en-US" dirty="0">
                <a:solidFill>
                  <a:schemeClr val="dk1"/>
                </a:solidFill>
              </a:rPr>
              <a:t>.</a:t>
            </a:r>
          </a:p>
          <a:p>
            <a:pPr marL="0" lvl="0" indent="0" algn="l" rtl="0">
              <a:lnSpc>
                <a:spcPct val="100000"/>
              </a:lnSpc>
              <a:spcBef>
                <a:spcPts val="0"/>
              </a:spcBef>
              <a:spcAft>
                <a:spcPts val="0"/>
              </a:spcAft>
              <a:buClr>
                <a:schemeClr val="dk1"/>
              </a:buClr>
              <a:buSzPts val="1100"/>
              <a:buFont typeface="Arial"/>
              <a:buNone/>
            </a:pPr>
            <a:endParaRPr lang="en-US" dirty="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Expansion and Market Penetration:</a:t>
            </a:r>
          </a:p>
          <a:p>
            <a:pPr marL="0" lvl="0" indent="0" algn="l" rtl="0">
              <a:lnSpc>
                <a:spcPct val="100000"/>
              </a:lnSpc>
              <a:spcBef>
                <a:spcPts val="0"/>
              </a:spcBef>
              <a:spcAft>
                <a:spcPts val="0"/>
              </a:spcAft>
              <a:buClr>
                <a:schemeClr val="dk1"/>
              </a:buClr>
              <a:buSzPts val="1100"/>
              <a:buFont typeface="Arial"/>
              <a:buNone/>
            </a:pPr>
            <a:r>
              <a:rPr lang="en-US" dirty="0">
                <a:solidFill>
                  <a:schemeClr val="dk1"/>
                </a:solidFill>
              </a:rPr>
              <a:t>AMC has opportunity to expand into untapped markets, specifically internationally. AMC has a large market share of the US market and European market, however, outside of those two markets it could look to increase its presence.</a:t>
            </a:r>
          </a:p>
          <a:p>
            <a:pPr marL="0" lvl="0" indent="0" algn="l" rtl="0">
              <a:lnSpc>
                <a:spcPct val="100000"/>
              </a:lnSpc>
              <a:spcBef>
                <a:spcPts val="0"/>
              </a:spcBef>
              <a:spcAft>
                <a:spcPts val="0"/>
              </a:spcAft>
              <a:buClr>
                <a:schemeClr val="dk1"/>
              </a:buClr>
              <a:buSzPts val="1100"/>
              <a:buFont typeface="Arial"/>
              <a:buNone/>
            </a:pPr>
            <a:endParaRPr lang="en-US"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Diversification of Revenue Streams:</a:t>
            </a:r>
          </a:p>
          <a:p>
            <a:pPr marL="0" lvl="0" indent="0" algn="l" rtl="0">
              <a:lnSpc>
                <a:spcPct val="100000"/>
              </a:lnSpc>
              <a:spcBef>
                <a:spcPts val="0"/>
              </a:spcBef>
              <a:spcAft>
                <a:spcPts val="0"/>
              </a:spcAft>
              <a:buClr>
                <a:schemeClr val="dk1"/>
              </a:buClr>
              <a:buSzPts val="1100"/>
              <a:buFont typeface="Arial"/>
              <a:buNone/>
            </a:pPr>
            <a:r>
              <a:rPr lang="en-US" dirty="0">
                <a:solidFill>
                  <a:schemeClr val="dk1"/>
                </a:solidFill>
              </a:rPr>
              <a:t>AMC can diversify its revenue by leveraging its brand recognition and operational capabilities. Initiatives such as the AMC Theater Perfect Popcorn, which is a ready-to-eat popcorn product sold in stores. Also looking to capitalize on its operational capabilities in renting out its theater space for alternative events.</a:t>
            </a:r>
          </a:p>
          <a:p>
            <a:pPr marL="0" lvl="0" indent="0" algn="l" rtl="0">
              <a:lnSpc>
                <a:spcPct val="100000"/>
              </a:lnSpc>
              <a:spcBef>
                <a:spcPts val="0"/>
              </a:spcBef>
              <a:spcAft>
                <a:spcPts val="0"/>
              </a:spcAft>
              <a:buClr>
                <a:schemeClr val="dk1"/>
              </a:buClr>
              <a:buSzPts val="1100"/>
              <a:buFont typeface="Arial"/>
              <a:buNone/>
            </a:pPr>
            <a:endParaRPr lang="en-US"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Technological Advancements:</a:t>
            </a:r>
          </a:p>
          <a:p>
            <a:pPr marL="0" lvl="0" indent="0" algn="l" rtl="0">
              <a:lnSpc>
                <a:spcPct val="100000"/>
              </a:lnSpc>
              <a:spcBef>
                <a:spcPts val="0"/>
              </a:spcBef>
              <a:spcAft>
                <a:spcPts val="0"/>
              </a:spcAft>
              <a:buClr>
                <a:schemeClr val="dk1"/>
              </a:buClr>
              <a:buSzPts val="1100"/>
              <a:buFont typeface="Arial"/>
              <a:buNone/>
            </a:pPr>
            <a:r>
              <a:rPr lang="en-US" dirty="0">
                <a:solidFill>
                  <a:schemeClr val="dk1"/>
                </a:solidFill>
              </a:rPr>
              <a:t>AMC has always been at the forefront of innovation. By continuing this trend and always being ahead of incoming technologies that provide reason for customers to come to an AMC theater rather than wait and watch a movie in their home.</a:t>
            </a:r>
          </a:p>
          <a:p>
            <a:pPr marL="0" lvl="0" indent="0" algn="l" rtl="0">
              <a:lnSpc>
                <a:spcPct val="100000"/>
              </a:lnSpc>
              <a:spcBef>
                <a:spcPts val="0"/>
              </a:spcBef>
              <a:spcAft>
                <a:spcPts val="0"/>
              </a:spcAft>
              <a:buClr>
                <a:schemeClr val="dk1"/>
              </a:buClr>
              <a:buSzPts val="1100"/>
              <a:buFont typeface="Arial"/>
              <a:buNone/>
            </a:pPr>
            <a:endParaRPr lang="en-US"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Enhance Customer Experience:</a:t>
            </a:r>
          </a:p>
          <a:p>
            <a:pPr marL="0" lvl="0" indent="0" algn="l" rtl="0">
              <a:lnSpc>
                <a:spcPct val="100000"/>
              </a:lnSpc>
              <a:spcBef>
                <a:spcPts val="0"/>
              </a:spcBef>
              <a:spcAft>
                <a:spcPts val="0"/>
              </a:spcAft>
              <a:buClr>
                <a:schemeClr val="dk1"/>
              </a:buClr>
              <a:buSzPts val="1100"/>
              <a:buFont typeface="Arial"/>
              <a:buNone/>
            </a:pPr>
            <a:r>
              <a:rPr lang="en-US" dirty="0">
                <a:solidFill>
                  <a:schemeClr val="dk1"/>
                </a:solidFill>
              </a:rPr>
              <a:t>Investing in enhancing the overall customer experience can significantly increase customer loyalty and repeat visits. One of these enhancements could be to improve the food and beverage offerings. By expanding and improving the food and beverage, customers could look forward to not only the movie, but the food as well.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f2329fe40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f2329fe40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dirty="0">
                <a:solidFill>
                  <a:schemeClr val="dk1"/>
                </a:solidFill>
              </a:rPr>
              <a:t>Intense Competition:</a:t>
            </a:r>
          </a:p>
          <a:p>
            <a:pPr marL="0" lvl="0" indent="0" algn="l" rtl="0">
              <a:spcBef>
                <a:spcPts val="0"/>
              </a:spcBef>
              <a:spcAft>
                <a:spcPts val="0"/>
              </a:spcAft>
              <a:buClr>
                <a:schemeClr val="dk1"/>
              </a:buClr>
              <a:buSzPts val="1100"/>
              <a:buFont typeface="Arial"/>
              <a:buNone/>
            </a:pPr>
            <a:r>
              <a:rPr lang="en-US" b="0" dirty="0">
                <a:solidFill>
                  <a:schemeClr val="dk1"/>
                </a:solidFill>
              </a:rPr>
              <a:t>The cinema industry is highly competitive as more and more people would rather watch content from the comfort of their own homes. This decrease in market has put a strain on the remaining cinema companies to fight over an increase in their market share.</a:t>
            </a:r>
          </a:p>
          <a:p>
            <a:pPr marL="0" lvl="0" indent="0" algn="l" rtl="0">
              <a:spcBef>
                <a:spcPts val="0"/>
              </a:spcBef>
              <a:spcAft>
                <a:spcPts val="0"/>
              </a:spcAft>
              <a:buClr>
                <a:schemeClr val="dk1"/>
              </a:buClr>
              <a:buSzPts val="1100"/>
              <a:buFont typeface="Arial"/>
              <a:buNone/>
            </a:pPr>
            <a:endParaRPr lang="en-US" b="1" dirty="0">
              <a:solidFill>
                <a:schemeClr val="dk1"/>
              </a:solidFill>
            </a:endParaRPr>
          </a:p>
          <a:p>
            <a:pPr marL="0" lvl="0" indent="0" algn="l" rtl="0">
              <a:spcBef>
                <a:spcPts val="0"/>
              </a:spcBef>
              <a:spcAft>
                <a:spcPts val="0"/>
              </a:spcAft>
              <a:buClr>
                <a:schemeClr val="dk1"/>
              </a:buClr>
              <a:buSzPts val="1100"/>
              <a:buFont typeface="Arial"/>
              <a:buNone/>
            </a:pPr>
            <a:r>
              <a:rPr lang="en-US" b="1" dirty="0">
                <a:solidFill>
                  <a:schemeClr val="dk1"/>
                </a:solidFill>
              </a:rPr>
              <a:t>Economic Uncertainty:</a:t>
            </a:r>
          </a:p>
          <a:p>
            <a:pPr marL="0" lvl="0" indent="0" algn="l" rtl="0">
              <a:spcBef>
                <a:spcPts val="0"/>
              </a:spcBef>
              <a:spcAft>
                <a:spcPts val="0"/>
              </a:spcAft>
              <a:buClr>
                <a:schemeClr val="dk1"/>
              </a:buClr>
              <a:buSzPts val="1100"/>
              <a:buFont typeface="Arial"/>
              <a:buNone/>
            </a:pPr>
            <a:r>
              <a:rPr lang="en-US" b="0" dirty="0">
                <a:solidFill>
                  <a:schemeClr val="dk1"/>
                </a:solidFill>
              </a:rPr>
              <a:t>Economic downturns greatly effect AMC and this uncertainty which could lead to fluctuations in consumer spending can truly impact AMC’s financial performance. In addition, due to the fact of having high liabilities, any changes in interest rates will have a major impact on the bottom line.</a:t>
            </a:r>
          </a:p>
          <a:p>
            <a:pPr marL="0" lvl="0" indent="0" algn="l" rtl="0">
              <a:spcBef>
                <a:spcPts val="0"/>
              </a:spcBef>
              <a:spcAft>
                <a:spcPts val="0"/>
              </a:spcAft>
              <a:buClr>
                <a:schemeClr val="dk1"/>
              </a:buClr>
              <a:buSzPts val="1100"/>
              <a:buFont typeface="Arial"/>
              <a:buNone/>
            </a:pPr>
            <a:endParaRPr lang="en-US" b="1" dirty="0">
              <a:solidFill>
                <a:schemeClr val="dk1"/>
              </a:solidFill>
            </a:endParaRPr>
          </a:p>
          <a:p>
            <a:pPr marL="0" lvl="0" indent="0" algn="l" rtl="0">
              <a:spcBef>
                <a:spcPts val="0"/>
              </a:spcBef>
              <a:spcAft>
                <a:spcPts val="0"/>
              </a:spcAft>
              <a:buClr>
                <a:schemeClr val="dk1"/>
              </a:buClr>
              <a:buSzPts val="1100"/>
              <a:buFont typeface="Arial"/>
              <a:buNone/>
            </a:pPr>
            <a:r>
              <a:rPr lang="en-US" b="1" dirty="0">
                <a:solidFill>
                  <a:schemeClr val="dk1"/>
                </a:solidFill>
              </a:rPr>
              <a:t>Technological Advancements:</a:t>
            </a:r>
          </a:p>
          <a:p>
            <a:pPr marL="0" lvl="0" indent="0" algn="l" rtl="0">
              <a:spcBef>
                <a:spcPts val="0"/>
              </a:spcBef>
              <a:spcAft>
                <a:spcPts val="0"/>
              </a:spcAft>
              <a:buClr>
                <a:schemeClr val="dk1"/>
              </a:buClr>
              <a:buSzPts val="1100"/>
              <a:buFont typeface="Arial"/>
              <a:buNone/>
            </a:pPr>
            <a:r>
              <a:rPr lang="en-US" b="0" dirty="0">
                <a:solidFill>
                  <a:schemeClr val="dk1"/>
                </a:solidFill>
              </a:rPr>
              <a:t>Technological advancements can also be a threat due to rapidly changes in the technology. This can get expensive as AMC tries to keep up with current technologies and upgrading legacy systems. Another issue with this rapid change in technology is its increasing availability in the home entertainment system, which reduces the demand for movie-going.</a:t>
            </a:r>
          </a:p>
          <a:p>
            <a:pPr marL="0" lvl="0" indent="0" algn="l" rtl="0">
              <a:spcBef>
                <a:spcPts val="0"/>
              </a:spcBef>
              <a:spcAft>
                <a:spcPts val="0"/>
              </a:spcAft>
              <a:buClr>
                <a:schemeClr val="dk1"/>
              </a:buClr>
              <a:buSzPts val="1100"/>
              <a:buFont typeface="Arial"/>
              <a:buNone/>
            </a:pPr>
            <a:endParaRPr lang="en-US" b="1" dirty="0"/>
          </a:p>
          <a:p>
            <a:pPr marL="0" lvl="0" indent="0" algn="l" rtl="0">
              <a:spcBef>
                <a:spcPts val="0"/>
              </a:spcBef>
              <a:spcAft>
                <a:spcPts val="0"/>
              </a:spcAft>
              <a:buClr>
                <a:schemeClr val="dk1"/>
              </a:buClr>
              <a:buSzPts val="1100"/>
              <a:buFont typeface="Arial"/>
              <a:buNone/>
            </a:pPr>
            <a:r>
              <a:rPr lang="en-US" b="1" dirty="0"/>
              <a:t>Shifts in Consumer Preferences:</a:t>
            </a:r>
          </a:p>
          <a:p>
            <a:pPr marL="0" lvl="0" indent="0" algn="l" rtl="0">
              <a:spcBef>
                <a:spcPts val="0"/>
              </a:spcBef>
              <a:spcAft>
                <a:spcPts val="0"/>
              </a:spcAft>
              <a:buClr>
                <a:schemeClr val="dk1"/>
              </a:buClr>
              <a:buSzPts val="1100"/>
              <a:buFont typeface="Arial"/>
              <a:buNone/>
            </a:pPr>
            <a:r>
              <a:rPr lang="en-US" b="0" dirty="0"/>
              <a:t>AMC’s potentially biggest threat is the shift in consumer’s preference to staying at home and watching content on their own home theater. Customers no longer look forward to a premier release and instead don’t mind waiting for the regular release on NETFLIX or Disney Plus.</a:t>
            </a:r>
            <a:endParaRPr b="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13259" y="457201"/>
            <a:ext cx="6507167" cy="2400300"/>
          </a:xfrm>
        </p:spPr>
        <p:txBody>
          <a:bodyPr anchor="b">
            <a:normAutofit/>
          </a:bodyPr>
          <a:lstStyle>
            <a:lvl1pPr algn="ctr">
              <a:defRPr sz="36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13259" y="2914650"/>
            <a:ext cx="6507167" cy="1428750"/>
          </a:xfrm>
        </p:spPr>
        <p:txBody>
          <a:bodyPr anchor="t">
            <a:normAutofit/>
          </a:bodyPr>
          <a:lstStyle>
            <a:lvl1pPr marL="0" indent="0" algn="ctr">
              <a:buNone/>
              <a:defRPr sz="1575">
                <a:gradFill flip="none" rotWithShape="1">
                  <a:gsLst>
                    <a:gs pos="0">
                      <a:schemeClr val="tx1"/>
                    </a:gs>
                    <a:gs pos="100000">
                      <a:schemeClr val="tx1">
                        <a:lumMod val="75000"/>
                      </a:schemeClr>
                    </a:gs>
                  </a:gsLst>
                  <a:lin ang="5400000" scaled="0"/>
                  <a:tileRect/>
                </a:gra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smtClean="0"/>
              <a:t>5/28/24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7837679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3549649"/>
            <a:ext cx="7429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484709" y="699084"/>
            <a:ext cx="6169458" cy="237373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56060" y="3974702"/>
            <a:ext cx="7429500" cy="370284"/>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CBC1C18-307B-4F68-A007-B5B542270E8D}" type="datetimeFigureOut">
              <a:rPr lang="en-US" smtClean="0"/>
              <a:t>5/28/24</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04098643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457201"/>
            <a:ext cx="7429499" cy="2343149"/>
          </a:xfrm>
        </p:spPr>
        <p:txBody>
          <a:bodyPr anchor="ctr">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856058" y="3257550"/>
            <a:ext cx="7429500" cy="1085850"/>
          </a:xfrm>
        </p:spPr>
        <p:txBody>
          <a:bodyPr anchor="ctr">
            <a:normAutofit/>
          </a:bodyPr>
          <a:lstStyle>
            <a:lvl1pPr marL="0" indent="0" algn="l">
              <a:buNone/>
              <a:defRPr sz="150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5/28/24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6087220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627459" y="59011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accent1"/>
                </a:solidFill>
              </a:rPr>
              <a:t>“</a:t>
            </a:r>
          </a:p>
        </p:txBody>
      </p:sp>
      <p:sp>
        <p:nvSpPr>
          <p:cNvPr id="15" name="TextBox 14"/>
          <p:cNvSpPr txBox="1"/>
          <p:nvPr/>
        </p:nvSpPr>
        <p:spPr>
          <a:xfrm>
            <a:off x="7828359"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accent1"/>
                </a:solidFill>
              </a:rPr>
              <a:t>”</a:t>
            </a:r>
          </a:p>
        </p:txBody>
      </p:sp>
      <p:sp>
        <p:nvSpPr>
          <p:cNvPr id="2" name="Title 1"/>
          <p:cNvSpPr>
            <a:spLocks noGrp="1"/>
          </p:cNvSpPr>
          <p:nvPr>
            <p:ph type="title"/>
          </p:nvPr>
        </p:nvSpPr>
        <p:spPr>
          <a:xfrm>
            <a:off x="1084660" y="457201"/>
            <a:ext cx="6972299" cy="2057399"/>
          </a:xfrm>
        </p:spPr>
        <p:txBody>
          <a:bodyPr anchor="ctr">
            <a:normAutofit/>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09" y="2514600"/>
            <a:ext cx="6629402" cy="28575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856058" y="3257550"/>
            <a:ext cx="7429500" cy="1085850"/>
          </a:xfrm>
        </p:spPr>
        <p:txBody>
          <a:bodyPr vert="horz" lIns="91440" tIns="45720" rIns="91440" bIns="45720" rtlCol="0" anchor="ctr">
            <a:normAutofit/>
          </a:bodyPr>
          <a:lstStyle>
            <a:lvl1pPr>
              <a:buNone/>
              <a:defRPr lang="en-US" sz="15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5/28/24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24099509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9" y="2481436"/>
            <a:ext cx="7429500" cy="1101600"/>
          </a:xfrm>
        </p:spPr>
        <p:txBody>
          <a:bodyPr anchor="b">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856058" y="3583036"/>
            <a:ext cx="7429501" cy="645300"/>
          </a:xfrm>
        </p:spPr>
        <p:txBody>
          <a:bodyPr vert="horz" lIns="91440" tIns="45720" rIns="91440" bIns="45720" rtlCol="0" anchor="t">
            <a:normAutofit/>
          </a:bodyPr>
          <a:lstStyle>
            <a:lvl1pPr>
              <a:defRPr lang="en-US" sz="15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5/28/24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6654578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627459" y="59011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accent1"/>
                </a:solidFill>
              </a:rPr>
              <a:t>“</a:t>
            </a:r>
          </a:p>
        </p:txBody>
      </p:sp>
      <p:sp>
        <p:nvSpPr>
          <p:cNvPr id="15" name="TextBox 14"/>
          <p:cNvSpPr txBox="1"/>
          <p:nvPr/>
        </p:nvSpPr>
        <p:spPr>
          <a:xfrm>
            <a:off x="7828359"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accent1"/>
                </a:solidFill>
              </a:rPr>
              <a:t>”</a:t>
            </a:r>
          </a:p>
        </p:txBody>
      </p:sp>
      <p:sp>
        <p:nvSpPr>
          <p:cNvPr id="2" name="Title 1"/>
          <p:cNvSpPr>
            <a:spLocks noGrp="1"/>
          </p:cNvSpPr>
          <p:nvPr>
            <p:ph type="title"/>
          </p:nvPr>
        </p:nvSpPr>
        <p:spPr>
          <a:xfrm>
            <a:off x="1084660" y="457201"/>
            <a:ext cx="6972299" cy="2057399"/>
          </a:xfrm>
        </p:spPr>
        <p:txBody>
          <a:bodyPr anchor="ctr">
            <a:normAutofit/>
          </a:bodyPr>
          <a:lstStyle>
            <a:lvl1pPr algn="l">
              <a:defRPr sz="24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56059" y="2914650"/>
            <a:ext cx="7429500" cy="666750"/>
          </a:xfrm>
        </p:spPr>
        <p:txBody>
          <a:bodyPr vert="horz" lIns="91440" tIns="45720" rIns="91440" bIns="45720" rtlCol="0" anchor="b">
            <a:normAutofit/>
          </a:bodyPr>
          <a:lstStyle>
            <a:lvl1pPr>
              <a:buNone/>
              <a:defRPr lang="en-US" sz="1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56058" y="3581400"/>
            <a:ext cx="7429500" cy="762000"/>
          </a:xfrm>
        </p:spPr>
        <p:txBody>
          <a:bodyPr anchor="t">
            <a:normAutofit/>
          </a:bodyPr>
          <a:lstStyle>
            <a:lvl1pPr marL="0" indent="0" algn="l">
              <a:buNone/>
              <a:defRPr sz="135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5/28/24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3294048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56060" y="457201"/>
            <a:ext cx="7429499" cy="20573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856059" y="2628900"/>
            <a:ext cx="7429500" cy="628650"/>
          </a:xfrm>
        </p:spPr>
        <p:txBody>
          <a:bodyPr vert="horz" lIns="91440" tIns="45720" rIns="91440" bIns="45720" rtlCol="0" anchor="b">
            <a:normAutofit/>
          </a:bodyPr>
          <a:lstStyle>
            <a:lvl1pPr>
              <a:buNone/>
              <a:defRPr lang="en-US" sz="21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56058" y="3257550"/>
            <a:ext cx="7429500" cy="1085850"/>
          </a:xfrm>
        </p:spPr>
        <p:txBody>
          <a:bodyPr anchor="t">
            <a:normAutofit/>
          </a:bodyPr>
          <a:lstStyle>
            <a:lvl1pPr marL="0" indent="0" algn="l">
              <a:buNone/>
              <a:defRPr sz="135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5/28/24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8144808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56060" y="457200"/>
            <a:ext cx="7429499" cy="142875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BC1C18-307B-4F68-A007-B5B542270E8D}" type="datetimeFigureOut">
              <a:rPr lang="en-US" smtClean="0"/>
              <a:t>5/28/24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98010115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673" y="457200"/>
            <a:ext cx="1657886" cy="38862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6059" y="457200"/>
            <a:ext cx="5657850" cy="38862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BC1C18-307B-4F68-A007-B5B542270E8D}" type="datetimeFigureOut">
              <a:rPr lang="en-US" smtClean="0"/>
              <a:t>5/28/24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767956690"/>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168425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BC1C18-307B-4F68-A007-B5B542270E8D}" type="datetimeFigureOut">
              <a:rPr lang="en-US" smtClean="0"/>
              <a:t>5/28/24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444063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13260" y="2481436"/>
            <a:ext cx="6515100" cy="1101600"/>
          </a:xfrm>
        </p:spPr>
        <p:txBody>
          <a:bodyPr anchor="b"/>
          <a:lstStyle>
            <a:lvl1pPr algn="r">
              <a:defRPr sz="3000" b="0" cap="all"/>
            </a:lvl1pPr>
          </a:lstStyle>
          <a:p>
            <a:r>
              <a:rPr lang="en-US"/>
              <a:t>Click to edit Master title style</a:t>
            </a:r>
            <a:endParaRPr lang="en-US" dirty="0"/>
          </a:p>
        </p:txBody>
      </p:sp>
      <p:sp>
        <p:nvSpPr>
          <p:cNvPr id="3" name="Text Placeholder 2"/>
          <p:cNvSpPr>
            <a:spLocks noGrp="1"/>
          </p:cNvSpPr>
          <p:nvPr>
            <p:ph type="body" idx="1"/>
          </p:nvPr>
        </p:nvSpPr>
        <p:spPr>
          <a:xfrm>
            <a:off x="1313259" y="3583036"/>
            <a:ext cx="6515101" cy="645300"/>
          </a:xfrm>
        </p:spPr>
        <p:txBody>
          <a:bodyPr anchor="t">
            <a:normAutofit/>
          </a:bodyPr>
          <a:lstStyle>
            <a:lvl1pPr marL="0" indent="0" algn="r">
              <a:buNone/>
              <a:defRPr sz="150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smtClean="0"/>
              <a:t>5/28/24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5148120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6059" y="2000250"/>
            <a:ext cx="3657600" cy="234315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7959" y="2000250"/>
            <a:ext cx="3657600" cy="234315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BC1C18-307B-4F68-A007-B5B542270E8D}" type="datetimeFigureOut">
              <a:rPr lang="en-US" smtClean="0"/>
              <a:t>5/28/24</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5229572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71961" y="1993900"/>
            <a:ext cx="3441698" cy="432197"/>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6059" y="2432447"/>
            <a:ext cx="3657600" cy="1910953"/>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32350" y="2000250"/>
            <a:ext cx="3453210" cy="432197"/>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7959" y="2432447"/>
            <a:ext cx="3657601" cy="1910953"/>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t>5/28/24</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81680387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5/28/24</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5618015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5/28/24</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08864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1200150"/>
            <a:ext cx="2661841" cy="1028700"/>
          </a:xfrm>
        </p:spPr>
        <p:txBody>
          <a:bodyPr anchor="b">
            <a:norm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827859" y="457201"/>
            <a:ext cx="4457701" cy="38862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6059" y="2228850"/>
            <a:ext cx="2661841" cy="1371600"/>
          </a:xfrm>
        </p:spPr>
        <p:txBody>
          <a:bodyPr>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CBC1C18-307B-4F68-A007-B5B542270E8D}" type="datetimeFigureOut">
              <a:rPr lang="en-US" smtClean="0"/>
              <a:t>5/28/24</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0698835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1200150"/>
            <a:ext cx="4000501" cy="1028700"/>
          </a:xfrm>
        </p:spPr>
        <p:txBody>
          <a:bodyPr anchor="b">
            <a:normAutofit/>
          </a:bodyPr>
          <a:lstStyle>
            <a:lvl1pPr algn="l">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575300" y="-13716"/>
            <a:ext cx="2457449" cy="517779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56059" y="2228850"/>
            <a:ext cx="4000501" cy="1371600"/>
          </a:xfr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799409" y="4412457"/>
            <a:ext cx="685800" cy="273844"/>
          </a:xfrm>
        </p:spPr>
        <p:txBody>
          <a:bodyPr/>
          <a:lstStyle/>
          <a:p>
            <a:fld id="{B16C4C9A-3960-41CF-A4E9-2A8FB932454B}" type="datetimeFigureOut">
              <a:rPr lang="en-US" smtClean="0"/>
              <a:t>5/28/24</a:t>
            </a:fld>
            <a:endParaRPr lang="en-US" dirty="0"/>
          </a:p>
        </p:txBody>
      </p:sp>
      <p:sp>
        <p:nvSpPr>
          <p:cNvPr id="6" name="Footer Placeholder 5"/>
          <p:cNvSpPr>
            <a:spLocks noGrp="1"/>
          </p:cNvSpPr>
          <p:nvPr>
            <p:ph type="ftr" sz="quarter" idx="11"/>
          </p:nvPr>
        </p:nvSpPr>
        <p:spPr>
          <a:xfrm>
            <a:off x="856059" y="4412457"/>
            <a:ext cx="3829050" cy="273844"/>
          </a:xfrm>
        </p:spPr>
        <p:txBody>
          <a:bodyPr/>
          <a:lstStyle/>
          <a:p>
            <a:r>
              <a:rPr lang="en-US"/>
              <a:t>
              </a:t>
            </a:r>
            <a:endParaRPr lang="en-US" dirty="0"/>
          </a:p>
        </p:txBody>
      </p:sp>
      <p:sp>
        <p:nvSpPr>
          <p:cNvPr id="7" name="Slide Number Placeholder 6"/>
          <p:cNvSpPr>
            <a:spLocks noGrp="1"/>
          </p:cNvSpPr>
          <p:nvPr>
            <p:ph type="sldNum" sz="quarter" idx="12"/>
          </p:nvPr>
        </p:nvSpPr>
        <p:spPr>
          <a:xfrm>
            <a:off x="8056960" y="4412457"/>
            <a:ext cx="241925"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2523303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6060" y="457200"/>
            <a:ext cx="7429499" cy="14287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6060" y="2000250"/>
            <a:ext cx="7429499" cy="234315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628209" y="4412457"/>
            <a:ext cx="1200150" cy="273844"/>
          </a:xfrm>
          <a:prstGeom prst="rect">
            <a:avLst/>
          </a:prstGeom>
        </p:spPr>
        <p:txBody>
          <a:bodyPr vert="horz" lIns="91440" tIns="45720" rIns="91440" bIns="45720" rtlCol="0" anchor="ctr"/>
          <a:lstStyle>
            <a:lvl1pPr algn="r">
              <a:defRPr sz="675" b="1" i="0">
                <a:solidFill>
                  <a:schemeClr val="tx1">
                    <a:lumMod val="75000"/>
                  </a:schemeClr>
                </a:solidFill>
                <a:effectLst>
                  <a:outerShdw blurRad="50800" dist="38100" dir="2700000" algn="tl" rotWithShape="0">
                    <a:srgbClr val="000000">
                      <a:alpha val="43000"/>
                    </a:srgbClr>
                  </a:outerShdw>
                </a:effectLst>
                <a:latin typeface="+mn-lt"/>
              </a:defRPr>
            </a:lvl1pPr>
          </a:lstStyle>
          <a:p>
            <a:fld id="{3CBC1C18-307B-4F68-A007-B5B542270E8D}" type="datetimeFigureOut">
              <a:rPr lang="en-US" smtClean="0"/>
              <a:t>5/28/24</a:t>
            </a:fld>
            <a:endParaRPr lang="en-US" dirty="0"/>
          </a:p>
        </p:txBody>
      </p:sp>
      <p:sp>
        <p:nvSpPr>
          <p:cNvPr id="5" name="Footer Placeholder 4"/>
          <p:cNvSpPr>
            <a:spLocks noGrp="1"/>
          </p:cNvSpPr>
          <p:nvPr>
            <p:ph type="ftr" sz="quarter" idx="3"/>
          </p:nvPr>
        </p:nvSpPr>
        <p:spPr>
          <a:xfrm>
            <a:off x="856059" y="4412457"/>
            <a:ext cx="5657850" cy="273844"/>
          </a:xfrm>
          <a:prstGeom prst="rect">
            <a:avLst/>
          </a:prstGeom>
        </p:spPr>
        <p:txBody>
          <a:bodyPr vert="horz" lIns="91440" tIns="45720" rIns="91440" bIns="45720" rtlCol="0" anchor="ctr"/>
          <a:lstStyle>
            <a:lvl1pPr algn="l">
              <a:defRPr sz="675" b="1" i="0">
                <a:solidFill>
                  <a:schemeClr val="tx1">
                    <a:lumMod val="75000"/>
                  </a:schemeClr>
                </a:solidFill>
                <a:effectLst>
                  <a:outerShdw blurRad="50800" dist="38100" dir="2700000" algn="tl" rotWithShape="0">
                    <a:srgbClr val="000000">
                      <a:alpha val="43000"/>
                    </a:srgbClr>
                  </a:outerShdw>
                </a:effectLst>
                <a:latin typeface="+mn-lt"/>
              </a:defRPr>
            </a:lvl1pPr>
          </a:lstStyle>
          <a:p>
            <a:r>
              <a:rPr lang="en-US"/>
              <a:t>
              </a:t>
            </a:r>
            <a:endParaRPr lang="en-US" dirty="0"/>
          </a:p>
        </p:txBody>
      </p:sp>
      <p:sp>
        <p:nvSpPr>
          <p:cNvPr id="6" name="Slide Number Placeholder 5"/>
          <p:cNvSpPr>
            <a:spLocks noGrp="1"/>
          </p:cNvSpPr>
          <p:nvPr>
            <p:ph type="sldNum" sz="quarter" idx="4"/>
          </p:nvPr>
        </p:nvSpPr>
        <p:spPr>
          <a:xfrm>
            <a:off x="7885510" y="4412457"/>
            <a:ext cx="413375" cy="273844"/>
          </a:xfrm>
          <a:prstGeom prst="rect">
            <a:avLst/>
          </a:prstGeom>
        </p:spPr>
        <p:txBody>
          <a:bodyPr vert="horz" lIns="91440" tIns="45720" rIns="91440" bIns="45720" rtlCol="0" anchor="ctr"/>
          <a:lstStyle>
            <a:lvl1pPr algn="r">
              <a:defRPr sz="675" b="1" i="0">
                <a:solidFill>
                  <a:schemeClr val="tx1">
                    <a:lumMod val="75000"/>
                  </a:schemeClr>
                </a:solidFill>
                <a:effectLst>
                  <a:outerShdw blurRad="50800" dist="38100" dir="2700000" algn="tl" rotWithShape="0">
                    <a:srgbClr val="000000">
                      <a:alpha val="43000"/>
                    </a:srgbClr>
                  </a:outerShdw>
                </a:effectLst>
                <a:latin typeface="+mn-lt"/>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02216424"/>
      </p:ext>
    </p:extLst>
  </p:cSld>
  <p:clrMap bg1="dk1" tx1="lt1" bg2="dk2" tx2="lt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 id="2147483816" r:id="rId17"/>
    <p:sldLayoutId id="2147483817" r:id="rId18"/>
  </p:sldLayoutIdLst>
  <p:hf sldNum="0" hdr="0" ftr="0" dt="0"/>
  <p:txStyles>
    <p:titleStyle>
      <a:lvl1pPr algn="l" defTabSz="342900" rtl="0" eaLnBrk="1" latinLnBrk="0" hangingPunct="1">
        <a:spcBef>
          <a:spcPct val="0"/>
        </a:spcBef>
        <a:buNone/>
        <a:defRPr sz="24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tx1"/>
        </a:buClr>
        <a:buSzPct val="100000"/>
        <a:buFont typeface="Arial"/>
        <a:buChar char="•"/>
        <a:defRPr sz="15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557213" indent="-214313" algn="l" defTabSz="342900" rtl="0" eaLnBrk="1" latinLnBrk="0" hangingPunct="1">
        <a:spcBef>
          <a:spcPct val="20000"/>
        </a:spcBef>
        <a:spcAft>
          <a:spcPts val="450"/>
        </a:spcAft>
        <a:buClr>
          <a:schemeClr val="tx1"/>
        </a:buClr>
        <a:buSzPct val="100000"/>
        <a:buFont typeface="Arial"/>
        <a:buChar char="•"/>
        <a:defRPr sz="135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00113" indent="-214313" algn="l" defTabSz="342900" rtl="0" eaLnBrk="1" latinLnBrk="0" hangingPunct="1">
        <a:spcBef>
          <a:spcPct val="20000"/>
        </a:spcBef>
        <a:spcAft>
          <a:spcPts val="45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157288" indent="-128588" algn="l" defTabSz="342900" rtl="0" eaLnBrk="1" latinLnBrk="0" hangingPunct="1">
        <a:spcBef>
          <a:spcPct val="20000"/>
        </a:spcBef>
        <a:spcAft>
          <a:spcPts val="450"/>
        </a:spcAft>
        <a:buClr>
          <a:schemeClr val="tx1"/>
        </a:buClr>
        <a:buSzPct val="100000"/>
        <a:buFont typeface="Arial"/>
        <a:buChar char="•"/>
        <a:defRPr sz="105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500188" indent="-128588" algn="l" defTabSz="342900" rtl="0" eaLnBrk="1" latinLnBrk="0" hangingPunct="1">
        <a:spcBef>
          <a:spcPct val="20000"/>
        </a:spcBef>
        <a:spcAft>
          <a:spcPts val="450"/>
        </a:spcAft>
        <a:buClr>
          <a:schemeClr val="tx1"/>
        </a:buClr>
        <a:buSzPct val="100000"/>
        <a:buFont typeface="Arial"/>
        <a:buChar char="•"/>
        <a:defRPr sz="105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8" Type="http://schemas.microsoft.com/office/2007/relationships/diagramDrawing" Target="../diagrams/drawing8.xml"/><Relationship Id="rId13" Type="http://schemas.microsoft.com/office/2007/relationships/diagramDrawing" Target="../diagrams/drawing9.xml"/><Relationship Id="rId3" Type="http://schemas.openxmlformats.org/officeDocument/2006/relationships/image" Target="../media/image1.jpeg"/><Relationship Id="rId7" Type="http://schemas.openxmlformats.org/officeDocument/2006/relationships/diagramColors" Target="../diagrams/colors8.xml"/><Relationship Id="rId12" Type="http://schemas.openxmlformats.org/officeDocument/2006/relationships/diagramColors" Target="../diagrams/colors9.xml"/><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diagramQuickStyle" Target="../diagrams/quickStyle8.xml"/><Relationship Id="rId11" Type="http://schemas.openxmlformats.org/officeDocument/2006/relationships/diagramQuickStyle" Target="../diagrams/quickStyle9.xml"/><Relationship Id="rId5" Type="http://schemas.openxmlformats.org/officeDocument/2006/relationships/diagramLayout" Target="../diagrams/layout8.xml"/><Relationship Id="rId10" Type="http://schemas.openxmlformats.org/officeDocument/2006/relationships/diagramLayout" Target="../diagrams/layout9.xml"/><Relationship Id="rId4" Type="http://schemas.openxmlformats.org/officeDocument/2006/relationships/diagramData" Target="../diagrams/data8.xml"/><Relationship Id="rId9" Type="http://schemas.openxmlformats.org/officeDocument/2006/relationships/diagramData" Target="../diagrams/data9.xml"/></Relationships>
</file>

<file path=ppt/slides/_rels/slide12.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jpeg"/><Relationship Id="rId7" Type="http://schemas.openxmlformats.org/officeDocument/2006/relationships/diagramColors" Target="../diagrams/colors10.xml"/><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3.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jpeg"/><Relationship Id="rId7" Type="http://schemas.openxmlformats.org/officeDocument/2006/relationships/diagramColors" Target="../diagrams/colors11.xml"/><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4.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jpeg"/><Relationship Id="rId7" Type="http://schemas.openxmlformats.org/officeDocument/2006/relationships/diagramColors" Target="../diagrams/colors12.xml"/><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5.xml.rels><?xml version="1.0" encoding="UTF-8" standalone="yes"?>
<Relationships xmlns="http://schemas.openxmlformats.org/package/2006/relationships"><Relationship Id="rId8" Type="http://schemas.openxmlformats.org/officeDocument/2006/relationships/hyperlink" Target="https://thestrategystory.com/blog/amc-swot-analysis/" TargetMode="External"/><Relationship Id="rId3" Type="http://schemas.openxmlformats.org/officeDocument/2006/relationships/image" Target="../media/image1.jpeg"/><Relationship Id="rId7" Type="http://schemas.openxmlformats.org/officeDocument/2006/relationships/hyperlink" Target="https://www.thestrategystory.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marketresearch.com/MarketLine-v3883/AMC-Entertainment-Holdings-Strategy-SWOT-33316466/" TargetMode="External"/><Relationship Id="rId5" Type="http://schemas.openxmlformats.org/officeDocument/2006/relationships/hyperlink" Target="https://www.swotandpestle.com/amc-entertainment/" TargetMode="External"/><Relationship Id="rId4" Type="http://schemas.openxmlformats.org/officeDocument/2006/relationships/hyperlink" Target="https://investor.amctheatres.com/sec-filings/all-sec-filings/content/0001411579-24-000021/amc-20231231x10k.htm" TargetMode="Externa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jpe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Shape 53"/>
        <p:cNvGrpSpPr/>
        <p:nvPr/>
      </p:nvGrpSpPr>
      <p:grpSpPr>
        <a:xfrm>
          <a:off x="0" y="0"/>
          <a:ext cx="0" cy="0"/>
          <a:chOff x="0" y="0"/>
          <a:chExt cx="0" cy="0"/>
        </a:xfrm>
      </p:grpSpPr>
      <p:sp>
        <p:nvSpPr>
          <p:cNvPr id="60" name="Rectangle 59">
            <a:extLst>
              <a:ext uri="{FF2B5EF4-FFF2-40B4-BE49-F238E27FC236}">
                <a16:creationId xmlns:a16="http://schemas.microsoft.com/office/drawing/2014/main" id="{5690F3EE-0CD1-4520-B020-4E1DF3141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2" name="Freeform: Shape 61">
            <a:extLst>
              <a:ext uri="{FF2B5EF4-FFF2-40B4-BE49-F238E27FC236}">
                <a16:creationId xmlns:a16="http://schemas.microsoft.com/office/drawing/2014/main" id="{9EFDE1E9-7FE0-45CA-9DE2-237F77319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703129"/>
          </a:xfrm>
          <a:custGeom>
            <a:avLst/>
            <a:gdLst>
              <a:gd name="connsiteX0" fmla="*/ 0 w 12192000"/>
              <a:gd name="connsiteY0" fmla="*/ 0 h 2270840"/>
              <a:gd name="connsiteX1" fmla="*/ 12192000 w 12192000"/>
              <a:gd name="connsiteY1" fmla="*/ 0 h 2270840"/>
              <a:gd name="connsiteX2" fmla="*/ 12192000 w 12192000"/>
              <a:gd name="connsiteY2" fmla="*/ 519831 h 2270840"/>
              <a:gd name="connsiteX3" fmla="*/ 12192000 w 12192000"/>
              <a:gd name="connsiteY3" fmla="*/ 744794 h 2270840"/>
              <a:gd name="connsiteX4" fmla="*/ 12192000 w 12192000"/>
              <a:gd name="connsiteY4" fmla="*/ 1754022 h 2270840"/>
              <a:gd name="connsiteX5" fmla="*/ 11957522 w 12192000"/>
              <a:gd name="connsiteY5" fmla="*/ 1797924 h 2270840"/>
              <a:gd name="connsiteX6" fmla="*/ 11679973 w 12192000"/>
              <a:gd name="connsiteY6" fmla="*/ 1847668 h 2270840"/>
              <a:gd name="connsiteX7" fmla="*/ 11401197 w 12192000"/>
              <a:gd name="connsiteY7" fmla="*/ 1896361 h 2270840"/>
              <a:gd name="connsiteX8" fmla="*/ 11121192 w 12192000"/>
              <a:gd name="connsiteY8" fmla="*/ 1938047 h 2270840"/>
              <a:gd name="connsiteX9" fmla="*/ 10842416 w 12192000"/>
              <a:gd name="connsiteY9" fmla="*/ 1980084 h 2270840"/>
              <a:gd name="connsiteX10" fmla="*/ 10562411 w 12192000"/>
              <a:gd name="connsiteY10" fmla="*/ 2019319 h 2270840"/>
              <a:gd name="connsiteX11" fmla="*/ 10286091 w 12192000"/>
              <a:gd name="connsiteY11" fmla="*/ 2052948 h 2270840"/>
              <a:gd name="connsiteX12" fmla="*/ 10006086 w 12192000"/>
              <a:gd name="connsiteY12" fmla="*/ 2084826 h 2270840"/>
              <a:gd name="connsiteX13" fmla="*/ 9727310 w 12192000"/>
              <a:gd name="connsiteY13" fmla="*/ 2113902 h 2270840"/>
              <a:gd name="connsiteX14" fmla="*/ 9453445 w 12192000"/>
              <a:gd name="connsiteY14" fmla="*/ 2139124 h 2270840"/>
              <a:gd name="connsiteX15" fmla="*/ 9175897 w 12192000"/>
              <a:gd name="connsiteY15" fmla="*/ 2164346 h 2270840"/>
              <a:gd name="connsiteX16" fmla="*/ 8902033 w 12192000"/>
              <a:gd name="connsiteY16" fmla="*/ 2185365 h 2270840"/>
              <a:gd name="connsiteX17" fmla="*/ 8628169 w 12192000"/>
              <a:gd name="connsiteY17" fmla="*/ 2201829 h 2270840"/>
              <a:gd name="connsiteX18" fmla="*/ 8355533 w 12192000"/>
              <a:gd name="connsiteY18" fmla="*/ 2218995 h 2270840"/>
              <a:gd name="connsiteX19" fmla="*/ 8085353 w 12192000"/>
              <a:gd name="connsiteY19" fmla="*/ 2233357 h 2270840"/>
              <a:gd name="connsiteX20" fmla="*/ 7817629 w 12192000"/>
              <a:gd name="connsiteY20" fmla="*/ 2243516 h 2270840"/>
              <a:gd name="connsiteX21" fmla="*/ 7549905 w 12192000"/>
              <a:gd name="connsiteY21" fmla="*/ 2252274 h 2270840"/>
              <a:gd name="connsiteX22" fmla="*/ 7284638 w 12192000"/>
              <a:gd name="connsiteY22" fmla="*/ 2260681 h 2270840"/>
              <a:gd name="connsiteX23" fmla="*/ 7023055 w 12192000"/>
              <a:gd name="connsiteY23" fmla="*/ 2264535 h 2270840"/>
              <a:gd name="connsiteX24" fmla="*/ 6761472 w 12192000"/>
              <a:gd name="connsiteY24" fmla="*/ 2268738 h 2270840"/>
              <a:gd name="connsiteX25" fmla="*/ 6503573 w 12192000"/>
              <a:gd name="connsiteY25" fmla="*/ 2270840 h 2270840"/>
              <a:gd name="connsiteX26" fmla="*/ 6248130 w 12192000"/>
              <a:gd name="connsiteY26" fmla="*/ 2268738 h 2270840"/>
              <a:gd name="connsiteX27" fmla="*/ 5995144 w 12192000"/>
              <a:gd name="connsiteY27" fmla="*/ 2268738 h 2270840"/>
              <a:gd name="connsiteX28" fmla="*/ 5744613 w 12192000"/>
              <a:gd name="connsiteY28" fmla="*/ 2264535 h 2270840"/>
              <a:gd name="connsiteX29" fmla="*/ 5498995 w 12192000"/>
              <a:gd name="connsiteY29" fmla="*/ 2258229 h 2270840"/>
              <a:gd name="connsiteX30" fmla="*/ 5255834 w 12192000"/>
              <a:gd name="connsiteY30" fmla="*/ 2252274 h 2270840"/>
              <a:gd name="connsiteX31" fmla="*/ 5017584 w 12192000"/>
              <a:gd name="connsiteY31" fmla="*/ 2245618 h 2270840"/>
              <a:gd name="connsiteX32" fmla="*/ 4780562 w 12192000"/>
              <a:gd name="connsiteY32" fmla="*/ 2235459 h 2270840"/>
              <a:gd name="connsiteX33" fmla="*/ 4547227 w 12192000"/>
              <a:gd name="connsiteY33" fmla="*/ 2224599 h 2270840"/>
              <a:gd name="connsiteX34" fmla="*/ 4318800 w 12192000"/>
              <a:gd name="connsiteY34" fmla="*/ 2214791 h 2270840"/>
              <a:gd name="connsiteX35" fmla="*/ 3873004 w 12192000"/>
              <a:gd name="connsiteY35" fmla="*/ 2187116 h 2270840"/>
              <a:gd name="connsiteX36" fmla="*/ 3445628 w 12192000"/>
              <a:gd name="connsiteY36" fmla="*/ 2157691 h 2270840"/>
              <a:gd name="connsiteX37" fmla="*/ 3035446 w 12192000"/>
              <a:gd name="connsiteY37" fmla="*/ 2126863 h 2270840"/>
              <a:gd name="connsiteX38" fmla="*/ 2647370 w 12192000"/>
              <a:gd name="connsiteY38" fmla="*/ 2092884 h 2270840"/>
              <a:gd name="connsiteX39" fmla="*/ 2276487 w 12192000"/>
              <a:gd name="connsiteY39" fmla="*/ 2057502 h 2270840"/>
              <a:gd name="connsiteX40" fmla="*/ 1932621 w 12192000"/>
              <a:gd name="connsiteY40" fmla="*/ 2019319 h 2270840"/>
              <a:gd name="connsiteX41" fmla="*/ 1609634 w 12192000"/>
              <a:gd name="connsiteY41" fmla="*/ 1981836 h 2270840"/>
              <a:gd name="connsiteX42" fmla="*/ 1312435 w 12192000"/>
              <a:gd name="connsiteY42" fmla="*/ 1944353 h 2270840"/>
              <a:gd name="connsiteX43" fmla="*/ 1039799 w 12192000"/>
              <a:gd name="connsiteY43" fmla="*/ 1908972 h 2270840"/>
              <a:gd name="connsiteX44" fmla="*/ 797865 w 12192000"/>
              <a:gd name="connsiteY44" fmla="*/ 1875342 h 2270840"/>
              <a:gd name="connsiteX45" fmla="*/ 579265 w 12192000"/>
              <a:gd name="connsiteY45" fmla="*/ 1843464 h 2270840"/>
              <a:gd name="connsiteX46" fmla="*/ 395052 w 12192000"/>
              <a:gd name="connsiteY46" fmla="*/ 1816841 h 2270840"/>
              <a:gd name="connsiteX47" fmla="*/ 240312 w 12192000"/>
              <a:gd name="connsiteY47" fmla="*/ 1791618 h 2270840"/>
              <a:gd name="connsiteX48" fmla="*/ 27853 w 12192000"/>
              <a:gd name="connsiteY48" fmla="*/ 1755537 h 2270840"/>
              <a:gd name="connsiteX49" fmla="*/ 0 w 12192000"/>
              <a:gd name="connsiteY49" fmla="*/ 1750824 h 2270840"/>
              <a:gd name="connsiteX50" fmla="*/ 0 w 12192000"/>
              <a:gd name="connsiteY50" fmla="*/ 744794 h 2270840"/>
              <a:gd name="connsiteX51" fmla="*/ 0 w 12192000"/>
              <a:gd name="connsiteY51" fmla="*/ 519831 h 22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270840">
                <a:moveTo>
                  <a:pt x="0" y="0"/>
                </a:moveTo>
                <a:lnTo>
                  <a:pt x="12192000" y="0"/>
                </a:lnTo>
                <a:lnTo>
                  <a:pt x="12192000" y="519831"/>
                </a:lnTo>
                <a:lnTo>
                  <a:pt x="12192000" y="744794"/>
                </a:lnTo>
                <a:lnTo>
                  <a:pt x="12192000" y="1754022"/>
                </a:lnTo>
                <a:lnTo>
                  <a:pt x="11957522" y="1797924"/>
                </a:lnTo>
                <a:lnTo>
                  <a:pt x="11679973" y="1847668"/>
                </a:lnTo>
                <a:lnTo>
                  <a:pt x="11401197" y="1896361"/>
                </a:lnTo>
                <a:lnTo>
                  <a:pt x="11121192" y="1938047"/>
                </a:lnTo>
                <a:lnTo>
                  <a:pt x="10842416" y="1980084"/>
                </a:lnTo>
                <a:lnTo>
                  <a:pt x="10562411" y="2019319"/>
                </a:lnTo>
                <a:lnTo>
                  <a:pt x="10286091" y="2052948"/>
                </a:lnTo>
                <a:lnTo>
                  <a:pt x="10006086" y="2084826"/>
                </a:lnTo>
                <a:lnTo>
                  <a:pt x="9727310" y="2113902"/>
                </a:lnTo>
                <a:lnTo>
                  <a:pt x="9453445" y="2139124"/>
                </a:lnTo>
                <a:lnTo>
                  <a:pt x="9175897" y="2164346"/>
                </a:lnTo>
                <a:lnTo>
                  <a:pt x="8902033" y="2185365"/>
                </a:lnTo>
                <a:lnTo>
                  <a:pt x="8628169" y="2201829"/>
                </a:lnTo>
                <a:lnTo>
                  <a:pt x="8355533" y="2218995"/>
                </a:lnTo>
                <a:lnTo>
                  <a:pt x="8085353" y="2233357"/>
                </a:lnTo>
                <a:lnTo>
                  <a:pt x="7817629" y="2243516"/>
                </a:lnTo>
                <a:lnTo>
                  <a:pt x="7549905" y="2252274"/>
                </a:lnTo>
                <a:lnTo>
                  <a:pt x="7284638" y="2260681"/>
                </a:lnTo>
                <a:lnTo>
                  <a:pt x="7023055" y="2264535"/>
                </a:lnTo>
                <a:lnTo>
                  <a:pt x="6761472" y="2268738"/>
                </a:lnTo>
                <a:lnTo>
                  <a:pt x="6503573" y="2270840"/>
                </a:lnTo>
                <a:lnTo>
                  <a:pt x="6248130" y="2268738"/>
                </a:lnTo>
                <a:lnTo>
                  <a:pt x="5995144" y="2268738"/>
                </a:lnTo>
                <a:lnTo>
                  <a:pt x="5744613" y="2264535"/>
                </a:lnTo>
                <a:lnTo>
                  <a:pt x="5498995" y="2258229"/>
                </a:lnTo>
                <a:lnTo>
                  <a:pt x="5255834" y="2252274"/>
                </a:lnTo>
                <a:lnTo>
                  <a:pt x="5017584" y="2245618"/>
                </a:lnTo>
                <a:lnTo>
                  <a:pt x="4780562" y="2235459"/>
                </a:lnTo>
                <a:lnTo>
                  <a:pt x="4547227" y="2224599"/>
                </a:lnTo>
                <a:lnTo>
                  <a:pt x="4318800" y="2214791"/>
                </a:lnTo>
                <a:lnTo>
                  <a:pt x="3873004" y="2187116"/>
                </a:lnTo>
                <a:lnTo>
                  <a:pt x="3445628" y="2157691"/>
                </a:lnTo>
                <a:lnTo>
                  <a:pt x="3035446" y="2126863"/>
                </a:lnTo>
                <a:lnTo>
                  <a:pt x="2647370" y="2092884"/>
                </a:lnTo>
                <a:lnTo>
                  <a:pt x="2276487" y="2057502"/>
                </a:lnTo>
                <a:lnTo>
                  <a:pt x="1932621" y="2019319"/>
                </a:lnTo>
                <a:lnTo>
                  <a:pt x="1609634" y="1981836"/>
                </a:lnTo>
                <a:lnTo>
                  <a:pt x="1312435" y="1944353"/>
                </a:lnTo>
                <a:lnTo>
                  <a:pt x="1039799" y="1908972"/>
                </a:lnTo>
                <a:lnTo>
                  <a:pt x="797865" y="1875342"/>
                </a:lnTo>
                <a:lnTo>
                  <a:pt x="579265" y="1843464"/>
                </a:lnTo>
                <a:lnTo>
                  <a:pt x="395052" y="1816841"/>
                </a:lnTo>
                <a:lnTo>
                  <a:pt x="240312" y="1791618"/>
                </a:lnTo>
                <a:lnTo>
                  <a:pt x="27853" y="1755537"/>
                </a:lnTo>
                <a:lnTo>
                  <a:pt x="0" y="1750824"/>
                </a:lnTo>
                <a:lnTo>
                  <a:pt x="0" y="744794"/>
                </a:lnTo>
                <a:lnTo>
                  <a:pt x="0" y="519831"/>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5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54" name="Google Shape;54;p1"/>
          <p:cNvSpPr txBox="1">
            <a:spLocks noGrp="1"/>
          </p:cNvSpPr>
          <p:nvPr>
            <p:ph type="ctrTitle"/>
          </p:nvPr>
        </p:nvSpPr>
        <p:spPr>
          <a:xfrm>
            <a:off x="856059" y="457200"/>
            <a:ext cx="7429499" cy="880110"/>
          </a:xfrm>
          <a:prstGeom prst="rect">
            <a:avLst/>
          </a:prstGeom>
        </p:spPr>
        <p:txBody>
          <a:bodyPr spcFirstLastPara="1" vert="horz" lIns="91440" tIns="45720" rIns="91440" bIns="45720" rtlCol="0" anchor="ctr" anchorCtr="0">
            <a:normAutofit/>
          </a:bodyPr>
          <a:lstStyle/>
          <a:p>
            <a:pPr marL="0" lvl="0" indent="0" defTabSz="457200">
              <a:lnSpc>
                <a:spcPct val="90000"/>
              </a:lnSpc>
              <a:spcAft>
                <a:spcPts val="0"/>
              </a:spcAft>
              <a:buSzPts val="5200"/>
            </a:pPr>
            <a:r>
              <a:rPr lang="en-US" sz="2700" dirty="0">
                <a:effectLst>
                  <a:glow rad="38100">
                    <a:schemeClr val="bg1">
                      <a:lumMod val="65000"/>
                      <a:lumOff val="35000"/>
                      <a:alpha val="40000"/>
                    </a:schemeClr>
                  </a:glow>
                  <a:outerShdw blurRad="28575" dist="38100" dir="14040000" algn="tl" rotWithShape="0">
                    <a:srgbClr val="000000">
                      <a:alpha val="25000"/>
                    </a:srgbClr>
                  </a:outerShdw>
                </a:effectLst>
              </a:rPr>
              <a:t>Company Analysis of </a:t>
            </a:r>
            <a:r>
              <a:rPr lang="en-US" sz="2800" b="1" dirty="0">
                <a:effectLst>
                  <a:glow rad="38100">
                    <a:schemeClr val="bg1">
                      <a:lumMod val="65000"/>
                      <a:lumOff val="35000"/>
                      <a:alpha val="40000"/>
                    </a:schemeClr>
                  </a:glow>
                  <a:outerShdw blurRad="28575" dist="38100" dir="14040000" algn="tl" rotWithShape="0">
                    <a:srgbClr val="000000">
                      <a:alpha val="25000"/>
                    </a:srgbClr>
                  </a:outerShdw>
                </a:effectLst>
              </a:rPr>
              <a:t>AMC Theaters</a:t>
            </a:r>
            <a:endParaRPr lang="en-US" sz="2700" b="1" dirty="0">
              <a:effectLst>
                <a:glow rad="38100">
                  <a:schemeClr val="bg1">
                    <a:lumMod val="65000"/>
                    <a:lumOff val="35000"/>
                    <a:alpha val="40000"/>
                  </a:schemeClr>
                </a:glow>
                <a:outerShdw blurRad="28575" dist="38100" dir="14040000" algn="tl" rotWithShape="0">
                  <a:srgbClr val="000000">
                    <a:alpha val="25000"/>
                  </a:srgbClr>
                </a:outerShdw>
              </a:effectLst>
            </a:endParaRPr>
          </a:p>
        </p:txBody>
      </p:sp>
      <p:sp>
        <p:nvSpPr>
          <p:cNvPr id="55" name="Google Shape;55;p1"/>
          <p:cNvSpPr txBox="1">
            <a:spLocks noGrp="1"/>
          </p:cNvSpPr>
          <p:nvPr>
            <p:ph type="subTitle" idx="1"/>
          </p:nvPr>
        </p:nvSpPr>
        <p:spPr>
          <a:xfrm>
            <a:off x="1317222" y="3771900"/>
            <a:ext cx="6507167" cy="914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600"/>
              </a:spcAft>
              <a:buSzPts val="2800"/>
              <a:buNone/>
            </a:pPr>
            <a:r>
              <a:rPr lang="en-US" sz="1600" dirty="0"/>
              <a:t>By:</a:t>
            </a:r>
          </a:p>
          <a:p>
            <a:pPr marL="0" lvl="0" indent="0" algn="ctr" rtl="0">
              <a:spcBef>
                <a:spcPts val="0"/>
              </a:spcBef>
              <a:spcAft>
                <a:spcPts val="600"/>
              </a:spcAft>
              <a:buSzPts val="2800"/>
              <a:buNone/>
            </a:pPr>
            <a:r>
              <a:rPr lang="en-US" sz="1800" dirty="0"/>
              <a:t>Jeffrey Nelson</a:t>
            </a:r>
          </a:p>
          <a:p>
            <a:pPr marL="0" lvl="0" indent="0" algn="ctr" rtl="0">
              <a:spcBef>
                <a:spcPts val="0"/>
              </a:spcBef>
              <a:spcAft>
                <a:spcPts val="600"/>
              </a:spcAft>
              <a:buSzPts val="2800"/>
              <a:buNone/>
            </a:pPr>
            <a:r>
              <a:rPr lang="en-US" sz="1800" dirty="0"/>
              <a:t>May 27, 2024</a:t>
            </a:r>
          </a:p>
        </p:txBody>
      </p:sp>
      <p:sp>
        <p:nvSpPr>
          <p:cNvPr id="2" name="TextBox 1">
            <a:extLst>
              <a:ext uri="{FF2B5EF4-FFF2-40B4-BE49-F238E27FC236}">
                <a16:creationId xmlns:a16="http://schemas.microsoft.com/office/drawing/2014/main" id="{C03CE32A-0297-7DEE-5B72-71EC367BF4AA}"/>
              </a:ext>
            </a:extLst>
          </p:cNvPr>
          <p:cNvSpPr txBox="1"/>
          <p:nvPr/>
        </p:nvSpPr>
        <p:spPr>
          <a:xfrm>
            <a:off x="2923433" y="2578598"/>
            <a:ext cx="3294743" cy="861774"/>
          </a:xfrm>
          <a:prstGeom prst="rect">
            <a:avLst/>
          </a:prstGeom>
          <a:noFill/>
        </p:spPr>
        <p:txBody>
          <a:bodyPr wrap="square" rtlCol="0">
            <a:spAutoFit/>
          </a:bodyPr>
          <a:lstStyle/>
          <a:p>
            <a:pPr algn="ctr"/>
            <a:r>
              <a:rPr lang="en-US" sz="1400" dirty="0">
                <a:solidFill>
                  <a:schemeClr val="tx2"/>
                </a:solidFill>
              </a:rPr>
              <a:t>For:</a:t>
            </a:r>
          </a:p>
          <a:p>
            <a:pPr algn="ctr"/>
            <a:r>
              <a:rPr lang="en-US" dirty="0">
                <a:solidFill>
                  <a:schemeClr val="tx2"/>
                </a:solidFill>
              </a:rPr>
              <a:t>Principles of Management</a:t>
            </a:r>
          </a:p>
          <a:p>
            <a:pPr algn="ctr"/>
            <a:r>
              <a:rPr lang="en-US" dirty="0">
                <a:solidFill>
                  <a:schemeClr val="tx2"/>
                </a:solidFill>
              </a:rPr>
              <a:t>Touchstone 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7"/>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3200" b="1" dirty="0"/>
              <a:t>Macro Environment Analysis: PESTEL</a:t>
            </a:r>
            <a:endParaRPr sz="3200" b="1" dirty="0"/>
          </a:p>
        </p:txBody>
      </p:sp>
      <p:graphicFrame>
        <p:nvGraphicFramePr>
          <p:cNvPr id="2" name="Diagram 1">
            <a:extLst>
              <a:ext uri="{FF2B5EF4-FFF2-40B4-BE49-F238E27FC236}">
                <a16:creationId xmlns:a16="http://schemas.microsoft.com/office/drawing/2014/main" id="{77E0446E-D6EA-A766-6498-E1550CC1E1BE}"/>
              </a:ext>
            </a:extLst>
          </p:cNvPr>
          <p:cNvGraphicFramePr/>
          <p:nvPr>
            <p:extLst>
              <p:ext uri="{D42A27DB-BD31-4B8C-83A1-F6EECF244321}">
                <p14:modId xmlns:p14="http://schemas.microsoft.com/office/powerpoint/2010/main" val="1398124431"/>
              </p:ext>
            </p:extLst>
          </p:nvPr>
        </p:nvGraphicFramePr>
        <p:xfrm>
          <a:off x="311700" y="1152475"/>
          <a:ext cx="8520600" cy="341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Shape 101"/>
        <p:cNvGrpSpPr/>
        <p:nvPr/>
      </p:nvGrpSpPr>
      <p:grpSpPr>
        <a:xfrm>
          <a:off x="0" y="0"/>
          <a:ext cx="0" cy="0"/>
          <a:chOff x="0" y="0"/>
          <a:chExt cx="0" cy="0"/>
        </a:xfrm>
      </p:grpSpPr>
      <p:sp>
        <p:nvSpPr>
          <p:cNvPr id="102" name="Google Shape;102;p8"/>
          <p:cNvSpPr txBox="1">
            <a:spLocks noGrp="1"/>
          </p:cNvSpPr>
          <p:nvPr>
            <p:ph type="title"/>
          </p:nvPr>
        </p:nvSpPr>
        <p:spPr>
          <a:xfrm>
            <a:off x="322736" y="179321"/>
            <a:ext cx="5567142" cy="1097936"/>
          </a:xfrm>
          <a:prstGeom prst="rect">
            <a:avLst/>
          </a:prstGeom>
        </p:spPr>
        <p:txBody>
          <a:bodyPr spcFirstLastPara="1" vert="horz" lIns="91440" tIns="45720" rIns="91440" bIns="45720" rtlCol="0" anchor="ctr" anchorCtr="0">
            <a:normAutofit/>
          </a:bodyPr>
          <a:lstStyle/>
          <a:p>
            <a:pPr marL="0" lvl="0" indent="0" algn="ctr" defTabSz="457200">
              <a:spcBef>
                <a:spcPct val="0"/>
              </a:spcBef>
              <a:spcAft>
                <a:spcPts val="0"/>
              </a:spcAft>
              <a:buSzPts val="2800"/>
            </a:pPr>
            <a:r>
              <a:rPr lang="en-US" sz="3200" b="1" dirty="0"/>
              <a:t>Micro Industry Analysis</a:t>
            </a:r>
          </a:p>
        </p:txBody>
      </p:sp>
      <p:graphicFrame>
        <p:nvGraphicFramePr>
          <p:cNvPr id="2" name="Diagram 1">
            <a:extLst>
              <a:ext uri="{FF2B5EF4-FFF2-40B4-BE49-F238E27FC236}">
                <a16:creationId xmlns:a16="http://schemas.microsoft.com/office/drawing/2014/main" id="{0F465F2D-A8F4-F1D2-A0C9-B5F057F05691}"/>
              </a:ext>
            </a:extLst>
          </p:cNvPr>
          <p:cNvGraphicFramePr/>
          <p:nvPr>
            <p:extLst>
              <p:ext uri="{D42A27DB-BD31-4B8C-83A1-F6EECF244321}">
                <p14:modId xmlns:p14="http://schemas.microsoft.com/office/powerpoint/2010/main" val="3707776316"/>
              </p:ext>
            </p:extLst>
          </p:nvPr>
        </p:nvGraphicFramePr>
        <p:xfrm>
          <a:off x="3980386" y="309950"/>
          <a:ext cx="5297147" cy="4523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a:extLst>
              <a:ext uri="{FF2B5EF4-FFF2-40B4-BE49-F238E27FC236}">
                <a16:creationId xmlns:a16="http://schemas.microsoft.com/office/drawing/2014/main" id="{F97F0DF7-C927-8B69-E671-205D85206107}"/>
              </a:ext>
            </a:extLst>
          </p:cNvPr>
          <p:cNvSpPr/>
          <p:nvPr/>
        </p:nvSpPr>
        <p:spPr>
          <a:xfrm>
            <a:off x="5889878" y="1988833"/>
            <a:ext cx="1584020" cy="1369029"/>
          </a:xfrm>
          <a:prstGeom prst="rect">
            <a:avLst/>
          </a:prstGeom>
          <a:noFill/>
        </p:spPr>
        <p:txBody>
          <a:bodyPr wrap="square" lIns="91440" tIns="45720" rIns="91440" bIns="45720">
            <a:spAutoFit/>
          </a:bodyPr>
          <a:lstStyle/>
          <a:p>
            <a:pPr algn="ctr" defTabSz="347472">
              <a:spcAft>
                <a:spcPts val="600"/>
              </a:spcAft>
            </a:pPr>
            <a:r>
              <a:rPr lang="en-US" sz="2432" kern="1200" dirty="0">
                <a:ln w="0"/>
                <a:effectLst>
                  <a:outerShdw blurRad="38100" dist="25400" dir="5400000" algn="ctr" rotWithShape="0">
                    <a:srgbClr val="6E747A">
                      <a:alpha val="43000"/>
                    </a:srgbClr>
                  </a:outerShdw>
                </a:effectLst>
                <a:latin typeface="+mn-lt"/>
                <a:ea typeface="+mn-ea"/>
                <a:cs typeface="+mn-cs"/>
              </a:rPr>
              <a:t>Porter’s </a:t>
            </a:r>
          </a:p>
          <a:p>
            <a:pPr algn="ctr" defTabSz="347472">
              <a:spcAft>
                <a:spcPts val="600"/>
              </a:spcAft>
            </a:pPr>
            <a:r>
              <a:rPr lang="en-US" sz="2432" kern="1200" dirty="0">
                <a:ln w="0"/>
                <a:effectLst>
                  <a:outerShdw blurRad="38100" dist="25400" dir="5400000" algn="ctr" rotWithShape="0">
                    <a:srgbClr val="6E747A">
                      <a:alpha val="43000"/>
                    </a:srgbClr>
                  </a:outerShdw>
                </a:effectLst>
                <a:latin typeface="+mn-lt"/>
                <a:ea typeface="+mn-ea"/>
                <a:cs typeface="+mn-cs"/>
              </a:rPr>
              <a:t>Five </a:t>
            </a:r>
          </a:p>
          <a:p>
            <a:pPr algn="ctr" defTabSz="347472">
              <a:spcAft>
                <a:spcPts val="600"/>
              </a:spcAft>
            </a:pPr>
            <a:r>
              <a:rPr lang="en-US" sz="2432" kern="1200" dirty="0">
                <a:ln w="0"/>
                <a:effectLst>
                  <a:outerShdw blurRad="38100" dist="25400" dir="5400000" algn="ctr" rotWithShape="0">
                    <a:srgbClr val="6E747A">
                      <a:alpha val="43000"/>
                    </a:srgbClr>
                  </a:outerShdw>
                </a:effectLst>
                <a:latin typeface="+mn-lt"/>
                <a:ea typeface="+mn-ea"/>
                <a:cs typeface="+mn-cs"/>
              </a:rPr>
              <a:t>Forces</a:t>
            </a:r>
            <a:endParaRPr lang="en-US" sz="3200" b="0" cap="none" spc="0" dirty="0">
              <a:ln w="0"/>
              <a:effectLst>
                <a:outerShdw blurRad="38100" dist="25400" dir="5400000" algn="ctr" rotWithShape="0">
                  <a:srgbClr val="6E747A">
                    <a:alpha val="43000"/>
                  </a:srgbClr>
                </a:outerShdw>
              </a:effectLst>
            </a:endParaRPr>
          </a:p>
        </p:txBody>
      </p:sp>
      <p:graphicFrame>
        <p:nvGraphicFramePr>
          <p:cNvPr id="8" name="Diagram 7">
            <a:extLst>
              <a:ext uri="{FF2B5EF4-FFF2-40B4-BE49-F238E27FC236}">
                <a16:creationId xmlns:a16="http://schemas.microsoft.com/office/drawing/2014/main" id="{C6FE900F-CDD3-DB0D-D87C-43042005D3B4}"/>
              </a:ext>
            </a:extLst>
          </p:cNvPr>
          <p:cNvGraphicFramePr/>
          <p:nvPr>
            <p:extLst>
              <p:ext uri="{D42A27DB-BD31-4B8C-83A1-F6EECF244321}">
                <p14:modId xmlns:p14="http://schemas.microsoft.com/office/powerpoint/2010/main" val="3507439795"/>
              </p:ext>
            </p:extLst>
          </p:nvPr>
        </p:nvGraphicFramePr>
        <p:xfrm>
          <a:off x="172304" y="1582057"/>
          <a:ext cx="3644954" cy="338212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Shape 107"/>
        <p:cNvGrpSpPr/>
        <p:nvPr/>
      </p:nvGrpSpPr>
      <p:grpSpPr>
        <a:xfrm>
          <a:off x="0" y="0"/>
          <a:ext cx="0" cy="0"/>
          <a:chOff x="0" y="0"/>
          <a:chExt cx="0" cy="0"/>
        </a:xfrm>
      </p:grpSpPr>
      <p:sp>
        <p:nvSpPr>
          <p:cNvPr id="108" name="Google Shape;108;p9"/>
          <p:cNvSpPr txBox="1">
            <a:spLocks noGrp="1"/>
          </p:cNvSpPr>
          <p:nvPr>
            <p:ph type="title"/>
          </p:nvPr>
        </p:nvSpPr>
        <p:spPr>
          <a:xfrm>
            <a:off x="856059" y="457200"/>
            <a:ext cx="7429499" cy="1101436"/>
          </a:xfrm>
          <a:prstGeom prst="rect">
            <a:avLst/>
          </a:prstGeom>
        </p:spPr>
        <p:txBody>
          <a:bodyPr spcFirstLastPara="1" vert="horz" lIns="91440" tIns="45720" rIns="91440" bIns="45720" rtlCol="0" anchor="ctr" anchorCtr="0">
            <a:normAutofit fontScale="90000"/>
          </a:bodyPr>
          <a:lstStyle/>
          <a:p>
            <a:pPr marL="0" lvl="0" indent="0" defTabSz="457200">
              <a:spcBef>
                <a:spcPct val="0"/>
              </a:spcBef>
              <a:spcAft>
                <a:spcPts val="0"/>
              </a:spcAft>
              <a:buSzPts val="2800"/>
            </a:pPr>
            <a:r>
              <a:rPr lang="en-US" sz="3200" kern="1200"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rPr>
              <a:t>Generic Strategy </a:t>
            </a:r>
            <a:r>
              <a:rPr lang="en-US" sz="3600" b="1" kern="1200"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rPr>
              <a:t>Recommendations</a:t>
            </a:r>
            <a:endParaRPr lang="en-US" sz="3200" b="1" kern="1200"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endParaRPr>
          </a:p>
        </p:txBody>
      </p:sp>
      <p:graphicFrame>
        <p:nvGraphicFramePr>
          <p:cNvPr id="118" name="Diagram 1">
            <a:extLst>
              <a:ext uri="{FF2B5EF4-FFF2-40B4-BE49-F238E27FC236}">
                <a16:creationId xmlns:a16="http://schemas.microsoft.com/office/drawing/2014/main" id="{E271A942-E0D9-340D-4487-C6038DCB23A4}"/>
              </a:ext>
            </a:extLst>
          </p:cNvPr>
          <p:cNvGraphicFramePr/>
          <p:nvPr>
            <p:extLst>
              <p:ext uri="{D42A27DB-BD31-4B8C-83A1-F6EECF244321}">
                <p14:modId xmlns:p14="http://schemas.microsoft.com/office/powerpoint/2010/main" val="1647801475"/>
              </p:ext>
            </p:extLst>
          </p:nvPr>
        </p:nvGraphicFramePr>
        <p:xfrm>
          <a:off x="856059" y="1714500"/>
          <a:ext cx="7429500" cy="25405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Shape 113"/>
        <p:cNvGrpSpPr/>
        <p:nvPr/>
      </p:nvGrpSpPr>
      <p:grpSpPr>
        <a:xfrm>
          <a:off x="0" y="0"/>
          <a:ext cx="0" cy="0"/>
          <a:chOff x="0" y="0"/>
          <a:chExt cx="0" cy="0"/>
        </a:xfrm>
      </p:grpSpPr>
      <p:sp>
        <p:nvSpPr>
          <p:cNvPr id="114" name="Google Shape;114;p10"/>
          <p:cNvSpPr txBox="1">
            <a:spLocks noGrp="1"/>
          </p:cNvSpPr>
          <p:nvPr>
            <p:ph type="title"/>
          </p:nvPr>
        </p:nvSpPr>
        <p:spPr>
          <a:xfrm>
            <a:off x="856059" y="457200"/>
            <a:ext cx="7429499" cy="1101436"/>
          </a:xfrm>
          <a:prstGeom prst="rect">
            <a:avLst/>
          </a:prstGeom>
        </p:spPr>
        <p:txBody>
          <a:bodyPr spcFirstLastPara="1" vert="horz" lIns="91440" tIns="45720" rIns="91440" bIns="45720" rtlCol="0" anchor="ctr" anchorCtr="0">
            <a:normAutofit/>
          </a:bodyPr>
          <a:lstStyle/>
          <a:p>
            <a:pPr marL="0" lvl="0" indent="0" defTabSz="457200">
              <a:spcBef>
                <a:spcPct val="0"/>
              </a:spcBef>
              <a:spcAft>
                <a:spcPts val="0"/>
              </a:spcAft>
              <a:buSzPts val="2800"/>
            </a:pPr>
            <a:r>
              <a:rPr lang="en-US" sz="3200" kern="1200"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rPr>
              <a:t>Organization Design Recommendations</a:t>
            </a:r>
          </a:p>
        </p:txBody>
      </p:sp>
      <p:graphicFrame>
        <p:nvGraphicFramePr>
          <p:cNvPr id="117" name="Google Shape;115;p10">
            <a:extLst>
              <a:ext uri="{FF2B5EF4-FFF2-40B4-BE49-F238E27FC236}">
                <a16:creationId xmlns:a16="http://schemas.microsoft.com/office/drawing/2014/main" id="{19801DBB-B62D-16CE-C0FC-3E9D28683884}"/>
              </a:ext>
            </a:extLst>
          </p:cNvPr>
          <p:cNvGraphicFramePr/>
          <p:nvPr>
            <p:extLst>
              <p:ext uri="{D42A27DB-BD31-4B8C-83A1-F6EECF244321}">
                <p14:modId xmlns:p14="http://schemas.microsoft.com/office/powerpoint/2010/main" val="4070118659"/>
              </p:ext>
            </p:extLst>
          </p:nvPr>
        </p:nvGraphicFramePr>
        <p:xfrm>
          <a:off x="856059" y="1714500"/>
          <a:ext cx="7429500" cy="25405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Shape 119"/>
        <p:cNvGrpSpPr/>
        <p:nvPr/>
      </p:nvGrpSpPr>
      <p:grpSpPr>
        <a:xfrm>
          <a:off x="0" y="0"/>
          <a:ext cx="0" cy="0"/>
          <a:chOff x="0" y="0"/>
          <a:chExt cx="0" cy="0"/>
        </a:xfrm>
      </p:grpSpPr>
      <p:sp>
        <p:nvSpPr>
          <p:cNvPr id="126" name="Rectangle 125">
            <a:extLst>
              <a:ext uri="{FF2B5EF4-FFF2-40B4-BE49-F238E27FC236}">
                <a16:creationId xmlns:a16="http://schemas.microsoft.com/office/drawing/2014/main" id="{5BBD3ED2-B0E6-45A2-ABD5-ECF31BC37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F2D2D1E8-4ABF-4B6B-B39D-40B080B61E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370" y="0"/>
            <a:ext cx="7027065" cy="5143499"/>
          </a:xfrm>
          <a:prstGeom prst="rect">
            <a:avLst/>
          </a:prstGeom>
          <a:gradFill flip="none" rotWithShape="1">
            <a:gsLst>
              <a:gs pos="10000">
                <a:schemeClr val="bg2">
                  <a:lumMod val="60000"/>
                  <a:lumOff val="40000"/>
                  <a:alpha val="40000"/>
                </a:schemeClr>
              </a:gs>
              <a:gs pos="70000">
                <a:schemeClr val="bg2">
                  <a:alpha val="0"/>
                </a:schemeClr>
              </a:gs>
              <a:gs pos="0">
                <a:schemeClr val="bg2">
                  <a:lumMod val="40000"/>
                  <a:lumOff val="60000"/>
                  <a:alpha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0" name="Freeform: Shape 129">
            <a:extLst>
              <a:ext uri="{FF2B5EF4-FFF2-40B4-BE49-F238E27FC236}">
                <a16:creationId xmlns:a16="http://schemas.microsoft.com/office/drawing/2014/main" id="{BC7AB4B5-66A5-48D1-BD88-C60A16ED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66366" cy="5143501"/>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w="44450">
            <a:gradFill>
              <a:gsLst>
                <a:gs pos="5000">
                  <a:schemeClr val="bg2">
                    <a:alpha val="65000"/>
                  </a:schemeClr>
                </a:gs>
                <a:gs pos="98000">
                  <a:schemeClr val="bg2">
                    <a:lumMod val="75000"/>
                    <a:alpha val="55000"/>
                  </a:schemeClr>
                </a:gs>
              </a:gsLst>
              <a:lin ang="5400000" scaled="1"/>
            </a:gradFill>
          </a:ln>
          <a:effectLst>
            <a:outerShdw blurRad="50800" dist="25400" algn="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Google Shape;120;p11"/>
          <p:cNvSpPr txBox="1">
            <a:spLocks noGrp="1"/>
          </p:cNvSpPr>
          <p:nvPr>
            <p:ph type="title"/>
          </p:nvPr>
        </p:nvSpPr>
        <p:spPr>
          <a:xfrm>
            <a:off x="242544" y="381000"/>
            <a:ext cx="3734370" cy="4178298"/>
          </a:xfrm>
          <a:prstGeom prst="rect">
            <a:avLst/>
          </a:prstGeom>
        </p:spPr>
        <p:txBody>
          <a:bodyPr spcFirstLastPara="1" vert="horz" lIns="91440" tIns="45720" rIns="91440" bIns="45720" rtlCol="0" anchor="ctr" anchorCtr="0">
            <a:normAutofit/>
          </a:bodyPr>
          <a:lstStyle/>
          <a:p>
            <a:pPr marL="0" lvl="0" indent="0" defTabSz="457200">
              <a:spcBef>
                <a:spcPct val="0"/>
              </a:spcBef>
              <a:spcAft>
                <a:spcPts val="0"/>
              </a:spcAft>
              <a:buSzPts val="2800"/>
            </a:pPr>
            <a:r>
              <a:rPr lang="en-US" sz="3200" b="1" dirty="0"/>
              <a:t>Ethical Considerations</a:t>
            </a:r>
          </a:p>
        </p:txBody>
      </p:sp>
      <p:graphicFrame>
        <p:nvGraphicFramePr>
          <p:cNvPr id="2" name="Diagram 1">
            <a:extLst>
              <a:ext uri="{FF2B5EF4-FFF2-40B4-BE49-F238E27FC236}">
                <a16:creationId xmlns:a16="http://schemas.microsoft.com/office/drawing/2014/main" id="{29E91387-52A7-7651-84DE-B6EF5E286FB6}"/>
              </a:ext>
            </a:extLst>
          </p:cNvPr>
          <p:cNvGraphicFramePr/>
          <p:nvPr>
            <p:extLst>
              <p:ext uri="{D42A27DB-BD31-4B8C-83A1-F6EECF244321}">
                <p14:modId xmlns:p14="http://schemas.microsoft.com/office/powerpoint/2010/main" val="2053363392"/>
              </p:ext>
            </p:extLst>
          </p:nvPr>
        </p:nvGraphicFramePr>
        <p:xfrm>
          <a:off x="5031374" y="482600"/>
          <a:ext cx="3391110" cy="41782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Shape 125"/>
        <p:cNvGrpSpPr/>
        <p:nvPr/>
      </p:nvGrpSpPr>
      <p:grpSpPr>
        <a:xfrm>
          <a:off x="0" y="0"/>
          <a:ext cx="0" cy="0"/>
          <a:chOff x="0" y="0"/>
          <a:chExt cx="0" cy="0"/>
        </a:xfrm>
      </p:grpSpPr>
      <p:sp>
        <p:nvSpPr>
          <p:cNvPr id="137" name="Rectangle 136">
            <a:extLst>
              <a:ext uri="{FF2B5EF4-FFF2-40B4-BE49-F238E27FC236}">
                <a16:creationId xmlns:a16="http://schemas.microsoft.com/office/drawing/2014/main" id="{5690F3EE-0CD1-4520-B020-4E1DF3141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8" name="Freeform: Shape 133">
            <a:extLst>
              <a:ext uri="{FF2B5EF4-FFF2-40B4-BE49-F238E27FC236}">
                <a16:creationId xmlns:a16="http://schemas.microsoft.com/office/drawing/2014/main" id="{9EFDE1E9-7FE0-45CA-9DE2-237F77319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703129"/>
          </a:xfrm>
          <a:custGeom>
            <a:avLst/>
            <a:gdLst>
              <a:gd name="connsiteX0" fmla="*/ 0 w 12192000"/>
              <a:gd name="connsiteY0" fmla="*/ 0 h 2270840"/>
              <a:gd name="connsiteX1" fmla="*/ 12192000 w 12192000"/>
              <a:gd name="connsiteY1" fmla="*/ 0 h 2270840"/>
              <a:gd name="connsiteX2" fmla="*/ 12192000 w 12192000"/>
              <a:gd name="connsiteY2" fmla="*/ 519831 h 2270840"/>
              <a:gd name="connsiteX3" fmla="*/ 12192000 w 12192000"/>
              <a:gd name="connsiteY3" fmla="*/ 744794 h 2270840"/>
              <a:gd name="connsiteX4" fmla="*/ 12192000 w 12192000"/>
              <a:gd name="connsiteY4" fmla="*/ 1754022 h 2270840"/>
              <a:gd name="connsiteX5" fmla="*/ 11957522 w 12192000"/>
              <a:gd name="connsiteY5" fmla="*/ 1797924 h 2270840"/>
              <a:gd name="connsiteX6" fmla="*/ 11679973 w 12192000"/>
              <a:gd name="connsiteY6" fmla="*/ 1847668 h 2270840"/>
              <a:gd name="connsiteX7" fmla="*/ 11401197 w 12192000"/>
              <a:gd name="connsiteY7" fmla="*/ 1896361 h 2270840"/>
              <a:gd name="connsiteX8" fmla="*/ 11121192 w 12192000"/>
              <a:gd name="connsiteY8" fmla="*/ 1938047 h 2270840"/>
              <a:gd name="connsiteX9" fmla="*/ 10842416 w 12192000"/>
              <a:gd name="connsiteY9" fmla="*/ 1980084 h 2270840"/>
              <a:gd name="connsiteX10" fmla="*/ 10562411 w 12192000"/>
              <a:gd name="connsiteY10" fmla="*/ 2019319 h 2270840"/>
              <a:gd name="connsiteX11" fmla="*/ 10286091 w 12192000"/>
              <a:gd name="connsiteY11" fmla="*/ 2052948 h 2270840"/>
              <a:gd name="connsiteX12" fmla="*/ 10006086 w 12192000"/>
              <a:gd name="connsiteY12" fmla="*/ 2084826 h 2270840"/>
              <a:gd name="connsiteX13" fmla="*/ 9727310 w 12192000"/>
              <a:gd name="connsiteY13" fmla="*/ 2113902 h 2270840"/>
              <a:gd name="connsiteX14" fmla="*/ 9453445 w 12192000"/>
              <a:gd name="connsiteY14" fmla="*/ 2139124 h 2270840"/>
              <a:gd name="connsiteX15" fmla="*/ 9175897 w 12192000"/>
              <a:gd name="connsiteY15" fmla="*/ 2164346 h 2270840"/>
              <a:gd name="connsiteX16" fmla="*/ 8902033 w 12192000"/>
              <a:gd name="connsiteY16" fmla="*/ 2185365 h 2270840"/>
              <a:gd name="connsiteX17" fmla="*/ 8628169 w 12192000"/>
              <a:gd name="connsiteY17" fmla="*/ 2201829 h 2270840"/>
              <a:gd name="connsiteX18" fmla="*/ 8355533 w 12192000"/>
              <a:gd name="connsiteY18" fmla="*/ 2218995 h 2270840"/>
              <a:gd name="connsiteX19" fmla="*/ 8085353 w 12192000"/>
              <a:gd name="connsiteY19" fmla="*/ 2233357 h 2270840"/>
              <a:gd name="connsiteX20" fmla="*/ 7817629 w 12192000"/>
              <a:gd name="connsiteY20" fmla="*/ 2243516 h 2270840"/>
              <a:gd name="connsiteX21" fmla="*/ 7549905 w 12192000"/>
              <a:gd name="connsiteY21" fmla="*/ 2252274 h 2270840"/>
              <a:gd name="connsiteX22" fmla="*/ 7284638 w 12192000"/>
              <a:gd name="connsiteY22" fmla="*/ 2260681 h 2270840"/>
              <a:gd name="connsiteX23" fmla="*/ 7023055 w 12192000"/>
              <a:gd name="connsiteY23" fmla="*/ 2264535 h 2270840"/>
              <a:gd name="connsiteX24" fmla="*/ 6761472 w 12192000"/>
              <a:gd name="connsiteY24" fmla="*/ 2268738 h 2270840"/>
              <a:gd name="connsiteX25" fmla="*/ 6503573 w 12192000"/>
              <a:gd name="connsiteY25" fmla="*/ 2270840 h 2270840"/>
              <a:gd name="connsiteX26" fmla="*/ 6248130 w 12192000"/>
              <a:gd name="connsiteY26" fmla="*/ 2268738 h 2270840"/>
              <a:gd name="connsiteX27" fmla="*/ 5995144 w 12192000"/>
              <a:gd name="connsiteY27" fmla="*/ 2268738 h 2270840"/>
              <a:gd name="connsiteX28" fmla="*/ 5744613 w 12192000"/>
              <a:gd name="connsiteY28" fmla="*/ 2264535 h 2270840"/>
              <a:gd name="connsiteX29" fmla="*/ 5498995 w 12192000"/>
              <a:gd name="connsiteY29" fmla="*/ 2258229 h 2270840"/>
              <a:gd name="connsiteX30" fmla="*/ 5255834 w 12192000"/>
              <a:gd name="connsiteY30" fmla="*/ 2252274 h 2270840"/>
              <a:gd name="connsiteX31" fmla="*/ 5017584 w 12192000"/>
              <a:gd name="connsiteY31" fmla="*/ 2245618 h 2270840"/>
              <a:gd name="connsiteX32" fmla="*/ 4780562 w 12192000"/>
              <a:gd name="connsiteY32" fmla="*/ 2235459 h 2270840"/>
              <a:gd name="connsiteX33" fmla="*/ 4547227 w 12192000"/>
              <a:gd name="connsiteY33" fmla="*/ 2224599 h 2270840"/>
              <a:gd name="connsiteX34" fmla="*/ 4318800 w 12192000"/>
              <a:gd name="connsiteY34" fmla="*/ 2214791 h 2270840"/>
              <a:gd name="connsiteX35" fmla="*/ 3873004 w 12192000"/>
              <a:gd name="connsiteY35" fmla="*/ 2187116 h 2270840"/>
              <a:gd name="connsiteX36" fmla="*/ 3445628 w 12192000"/>
              <a:gd name="connsiteY36" fmla="*/ 2157691 h 2270840"/>
              <a:gd name="connsiteX37" fmla="*/ 3035446 w 12192000"/>
              <a:gd name="connsiteY37" fmla="*/ 2126863 h 2270840"/>
              <a:gd name="connsiteX38" fmla="*/ 2647370 w 12192000"/>
              <a:gd name="connsiteY38" fmla="*/ 2092884 h 2270840"/>
              <a:gd name="connsiteX39" fmla="*/ 2276487 w 12192000"/>
              <a:gd name="connsiteY39" fmla="*/ 2057502 h 2270840"/>
              <a:gd name="connsiteX40" fmla="*/ 1932621 w 12192000"/>
              <a:gd name="connsiteY40" fmla="*/ 2019319 h 2270840"/>
              <a:gd name="connsiteX41" fmla="*/ 1609634 w 12192000"/>
              <a:gd name="connsiteY41" fmla="*/ 1981836 h 2270840"/>
              <a:gd name="connsiteX42" fmla="*/ 1312435 w 12192000"/>
              <a:gd name="connsiteY42" fmla="*/ 1944353 h 2270840"/>
              <a:gd name="connsiteX43" fmla="*/ 1039799 w 12192000"/>
              <a:gd name="connsiteY43" fmla="*/ 1908972 h 2270840"/>
              <a:gd name="connsiteX44" fmla="*/ 797865 w 12192000"/>
              <a:gd name="connsiteY44" fmla="*/ 1875342 h 2270840"/>
              <a:gd name="connsiteX45" fmla="*/ 579265 w 12192000"/>
              <a:gd name="connsiteY45" fmla="*/ 1843464 h 2270840"/>
              <a:gd name="connsiteX46" fmla="*/ 395052 w 12192000"/>
              <a:gd name="connsiteY46" fmla="*/ 1816841 h 2270840"/>
              <a:gd name="connsiteX47" fmla="*/ 240312 w 12192000"/>
              <a:gd name="connsiteY47" fmla="*/ 1791618 h 2270840"/>
              <a:gd name="connsiteX48" fmla="*/ 27853 w 12192000"/>
              <a:gd name="connsiteY48" fmla="*/ 1755537 h 2270840"/>
              <a:gd name="connsiteX49" fmla="*/ 0 w 12192000"/>
              <a:gd name="connsiteY49" fmla="*/ 1750824 h 2270840"/>
              <a:gd name="connsiteX50" fmla="*/ 0 w 12192000"/>
              <a:gd name="connsiteY50" fmla="*/ 744794 h 2270840"/>
              <a:gd name="connsiteX51" fmla="*/ 0 w 12192000"/>
              <a:gd name="connsiteY51" fmla="*/ 519831 h 22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270840">
                <a:moveTo>
                  <a:pt x="0" y="0"/>
                </a:moveTo>
                <a:lnTo>
                  <a:pt x="12192000" y="0"/>
                </a:lnTo>
                <a:lnTo>
                  <a:pt x="12192000" y="519831"/>
                </a:lnTo>
                <a:lnTo>
                  <a:pt x="12192000" y="744794"/>
                </a:lnTo>
                <a:lnTo>
                  <a:pt x="12192000" y="1754022"/>
                </a:lnTo>
                <a:lnTo>
                  <a:pt x="11957522" y="1797924"/>
                </a:lnTo>
                <a:lnTo>
                  <a:pt x="11679973" y="1847668"/>
                </a:lnTo>
                <a:lnTo>
                  <a:pt x="11401197" y="1896361"/>
                </a:lnTo>
                <a:lnTo>
                  <a:pt x="11121192" y="1938047"/>
                </a:lnTo>
                <a:lnTo>
                  <a:pt x="10842416" y="1980084"/>
                </a:lnTo>
                <a:lnTo>
                  <a:pt x="10562411" y="2019319"/>
                </a:lnTo>
                <a:lnTo>
                  <a:pt x="10286091" y="2052948"/>
                </a:lnTo>
                <a:lnTo>
                  <a:pt x="10006086" y="2084826"/>
                </a:lnTo>
                <a:lnTo>
                  <a:pt x="9727310" y="2113902"/>
                </a:lnTo>
                <a:lnTo>
                  <a:pt x="9453445" y="2139124"/>
                </a:lnTo>
                <a:lnTo>
                  <a:pt x="9175897" y="2164346"/>
                </a:lnTo>
                <a:lnTo>
                  <a:pt x="8902033" y="2185365"/>
                </a:lnTo>
                <a:lnTo>
                  <a:pt x="8628169" y="2201829"/>
                </a:lnTo>
                <a:lnTo>
                  <a:pt x="8355533" y="2218995"/>
                </a:lnTo>
                <a:lnTo>
                  <a:pt x="8085353" y="2233357"/>
                </a:lnTo>
                <a:lnTo>
                  <a:pt x="7817629" y="2243516"/>
                </a:lnTo>
                <a:lnTo>
                  <a:pt x="7549905" y="2252274"/>
                </a:lnTo>
                <a:lnTo>
                  <a:pt x="7284638" y="2260681"/>
                </a:lnTo>
                <a:lnTo>
                  <a:pt x="7023055" y="2264535"/>
                </a:lnTo>
                <a:lnTo>
                  <a:pt x="6761472" y="2268738"/>
                </a:lnTo>
                <a:lnTo>
                  <a:pt x="6503573" y="2270840"/>
                </a:lnTo>
                <a:lnTo>
                  <a:pt x="6248130" y="2268738"/>
                </a:lnTo>
                <a:lnTo>
                  <a:pt x="5995144" y="2268738"/>
                </a:lnTo>
                <a:lnTo>
                  <a:pt x="5744613" y="2264535"/>
                </a:lnTo>
                <a:lnTo>
                  <a:pt x="5498995" y="2258229"/>
                </a:lnTo>
                <a:lnTo>
                  <a:pt x="5255834" y="2252274"/>
                </a:lnTo>
                <a:lnTo>
                  <a:pt x="5017584" y="2245618"/>
                </a:lnTo>
                <a:lnTo>
                  <a:pt x="4780562" y="2235459"/>
                </a:lnTo>
                <a:lnTo>
                  <a:pt x="4547227" y="2224599"/>
                </a:lnTo>
                <a:lnTo>
                  <a:pt x="4318800" y="2214791"/>
                </a:lnTo>
                <a:lnTo>
                  <a:pt x="3873004" y="2187116"/>
                </a:lnTo>
                <a:lnTo>
                  <a:pt x="3445628" y="2157691"/>
                </a:lnTo>
                <a:lnTo>
                  <a:pt x="3035446" y="2126863"/>
                </a:lnTo>
                <a:lnTo>
                  <a:pt x="2647370" y="2092884"/>
                </a:lnTo>
                <a:lnTo>
                  <a:pt x="2276487" y="2057502"/>
                </a:lnTo>
                <a:lnTo>
                  <a:pt x="1932621" y="2019319"/>
                </a:lnTo>
                <a:lnTo>
                  <a:pt x="1609634" y="1981836"/>
                </a:lnTo>
                <a:lnTo>
                  <a:pt x="1312435" y="1944353"/>
                </a:lnTo>
                <a:lnTo>
                  <a:pt x="1039799" y="1908972"/>
                </a:lnTo>
                <a:lnTo>
                  <a:pt x="797865" y="1875342"/>
                </a:lnTo>
                <a:lnTo>
                  <a:pt x="579265" y="1843464"/>
                </a:lnTo>
                <a:lnTo>
                  <a:pt x="395052" y="1816841"/>
                </a:lnTo>
                <a:lnTo>
                  <a:pt x="240312" y="1791618"/>
                </a:lnTo>
                <a:lnTo>
                  <a:pt x="27853" y="1755537"/>
                </a:lnTo>
                <a:lnTo>
                  <a:pt x="0" y="1750824"/>
                </a:lnTo>
                <a:lnTo>
                  <a:pt x="0" y="744794"/>
                </a:lnTo>
                <a:lnTo>
                  <a:pt x="0" y="519831"/>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5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126" name="Google Shape;126;p12"/>
          <p:cNvSpPr txBox="1">
            <a:spLocks noGrp="1"/>
          </p:cNvSpPr>
          <p:nvPr>
            <p:ph type="title"/>
          </p:nvPr>
        </p:nvSpPr>
        <p:spPr>
          <a:xfrm>
            <a:off x="856059" y="457200"/>
            <a:ext cx="7429499" cy="880110"/>
          </a:xfrm>
          <a:prstGeom prst="rect">
            <a:avLst/>
          </a:prstGeom>
        </p:spPr>
        <p:txBody>
          <a:bodyPr spcFirstLastPara="1" vert="horz" lIns="91440" tIns="45720" rIns="91440" bIns="45720" rtlCol="0" anchorCtr="0">
            <a:normAutofit/>
          </a:bodyPr>
          <a:lstStyle/>
          <a:p>
            <a:pPr marL="0" lvl="0" indent="0" algn="ctr" defTabSz="457200">
              <a:spcBef>
                <a:spcPct val="0"/>
              </a:spcBef>
              <a:spcAft>
                <a:spcPts val="0"/>
              </a:spcAft>
              <a:buClr>
                <a:schemeClr val="dk1"/>
              </a:buClr>
              <a:buSzPts val="1100"/>
            </a:pPr>
            <a:r>
              <a:rPr lang="en-US" sz="2800" b="1" dirty="0"/>
              <a:t>References</a:t>
            </a:r>
            <a:endParaRPr lang="en-US" b="1" dirty="0"/>
          </a:p>
        </p:txBody>
      </p:sp>
      <p:sp>
        <p:nvSpPr>
          <p:cNvPr id="127" name="Google Shape;127;p12"/>
          <p:cNvSpPr txBox="1">
            <a:spLocks noGrp="1"/>
          </p:cNvSpPr>
          <p:nvPr>
            <p:ph idx="1"/>
          </p:nvPr>
        </p:nvSpPr>
        <p:spPr>
          <a:xfrm>
            <a:off x="856059" y="2251739"/>
            <a:ext cx="7429499" cy="2343151"/>
          </a:xfrm>
          <a:prstGeom prst="rect">
            <a:avLst/>
          </a:prstGeom>
        </p:spPr>
        <p:txBody>
          <a:bodyPr spcFirstLastPara="1" vert="horz" lIns="91440" tIns="45720" rIns="91440" bIns="45720" rtlCol="0" anchorCtr="0">
            <a:normAutofit lnSpcReduction="10000"/>
          </a:bodyPr>
          <a:lstStyle/>
          <a:p>
            <a:pPr defTabSz="457200">
              <a:lnSpc>
                <a:spcPct val="90000"/>
              </a:lnSpc>
              <a:spcBef>
                <a:spcPct val="20000"/>
              </a:spcBef>
              <a:spcAft>
                <a:spcPts val="600"/>
              </a:spcAft>
              <a:buSzPct val="100000"/>
              <a:buFont typeface="Arial"/>
              <a:buChar char="•"/>
            </a:pPr>
            <a:r>
              <a:rPr lang="en-US" sz="1200" b="0" i="0" dirty="0"/>
              <a:t>AMC Entertainment Holdings, Inc. (2024). Form 10-K for the fiscal year ended December 31, 2023. </a:t>
            </a:r>
            <a:r>
              <a:rPr lang="en-US" sz="1200" dirty="0">
                <a:hlinkClick r:id="rId4">
                  <a:extLst>
                    <a:ext uri="{A12FA001-AC4F-418D-AE19-62706E023703}">
                      <ahyp:hlinkClr xmlns:ahyp="http://schemas.microsoft.com/office/drawing/2018/hyperlinkcolor" val="tx"/>
                    </a:ext>
                  </a:extLst>
                </a:hlinkClick>
              </a:rPr>
              <a:t>https://investor.amctheatres.com/sec-filings/all-sec-filings/content/0001411579-24-000021/amc-20231231x10k.htm</a:t>
            </a:r>
            <a:endParaRPr lang="en-US" sz="1200" dirty="0"/>
          </a:p>
          <a:p>
            <a:pPr defTabSz="457200">
              <a:lnSpc>
                <a:spcPct val="90000"/>
              </a:lnSpc>
              <a:spcBef>
                <a:spcPct val="20000"/>
              </a:spcBef>
              <a:spcAft>
                <a:spcPts val="600"/>
              </a:spcAft>
              <a:buSzPct val="100000"/>
              <a:buFont typeface="Arial"/>
              <a:buChar char="•"/>
            </a:pPr>
            <a:r>
              <a:rPr lang="en-US" sz="1200" dirty="0"/>
              <a:t>SWOT &amp; </a:t>
            </a:r>
            <a:r>
              <a:rPr lang="en-US" sz="1200" dirty="0" err="1"/>
              <a:t>PESTEL.com</a:t>
            </a:r>
            <a:r>
              <a:rPr lang="en-US" sz="1200" dirty="0"/>
              <a:t> (2024). AMC Entertainment SWOT and PESTEL Analysis – SWOT &amp; </a:t>
            </a:r>
            <a:r>
              <a:rPr lang="en-US" sz="1200" dirty="0" err="1"/>
              <a:t>PESTEL.com</a:t>
            </a:r>
            <a:r>
              <a:rPr lang="en-US" sz="1200" dirty="0"/>
              <a:t> [online]. </a:t>
            </a:r>
            <a:r>
              <a:rPr lang="en-US" sz="1200" dirty="0">
                <a:hlinkClick r:id="rId5">
                  <a:extLst>
                    <a:ext uri="{A12FA001-AC4F-418D-AE19-62706E023703}">
                      <ahyp:hlinkClr xmlns:ahyp="http://schemas.microsoft.com/office/drawing/2018/hyperlinkcolor" val="tx"/>
                    </a:ext>
                  </a:extLst>
                </a:hlinkClick>
              </a:rPr>
              <a:t>https://www.swotandpestle.com/amc-entertainment/</a:t>
            </a:r>
            <a:r>
              <a:rPr lang="en-US" sz="1200" dirty="0"/>
              <a:t> [accessed on 28 May, 2024]</a:t>
            </a:r>
          </a:p>
          <a:p>
            <a:pPr defTabSz="457200">
              <a:lnSpc>
                <a:spcPct val="90000"/>
              </a:lnSpc>
              <a:spcBef>
                <a:spcPct val="20000"/>
              </a:spcBef>
              <a:spcAft>
                <a:spcPts val="600"/>
              </a:spcAft>
              <a:buSzPct val="100000"/>
              <a:buFont typeface="Arial"/>
              <a:buChar char="•"/>
            </a:pPr>
            <a:r>
              <a:rPr lang="en-US" sz="1200" b="0" i="0" dirty="0"/>
              <a:t>MarketLine. (2022). AMC Entertainment Holdings, Inc. - Strategy, SWOT and Corporate Finance Report. Market Research. Retrieved from </a:t>
            </a:r>
            <a:r>
              <a:rPr lang="en-US" sz="1200" b="0" i="0" u="none" strike="noStrike" dirty="0"/>
              <a:t>Market Research</a:t>
            </a:r>
            <a:r>
              <a:rPr lang="en-US" sz="1200" b="0" i="0" dirty="0"/>
              <a:t>.  </a:t>
            </a:r>
            <a:r>
              <a:rPr lang="en-US" sz="1200" b="0" i="0" dirty="0">
                <a:hlinkClick r:id="rId6">
                  <a:extLst>
                    <a:ext uri="{A12FA001-AC4F-418D-AE19-62706E023703}">
                      <ahyp:hlinkClr xmlns:ahyp="http://schemas.microsoft.com/office/drawing/2018/hyperlinkcolor" val="tx"/>
                    </a:ext>
                  </a:extLst>
                </a:hlinkClick>
              </a:rPr>
              <a:t>https://www.marketresearch.com/MarketLine-v3883/AMC-Entertainment-Holdings-Strategy-SWOT-33316466/</a:t>
            </a:r>
            <a:endParaRPr lang="en-US" sz="1200" dirty="0"/>
          </a:p>
          <a:p>
            <a:pPr defTabSz="457200">
              <a:lnSpc>
                <a:spcPct val="90000"/>
              </a:lnSpc>
              <a:spcBef>
                <a:spcPct val="20000"/>
              </a:spcBef>
              <a:spcAft>
                <a:spcPts val="600"/>
              </a:spcAft>
              <a:buSzPct val="100000"/>
              <a:buFont typeface="Arial"/>
              <a:buChar char="•"/>
            </a:pPr>
            <a:r>
              <a:rPr lang="en-US" sz="1200" b="0" i="0" dirty="0"/>
              <a:t>The Strategy Story. (2024). AMC SWOT Analysis. Retrieved from </a:t>
            </a:r>
            <a:r>
              <a:rPr lang="en-US" sz="1200" b="0" i="0" u="none" strike="noStrike" dirty="0">
                <a:hlinkClick r:id="rId7">
                  <a:extLst>
                    <a:ext uri="{A12FA001-AC4F-418D-AE19-62706E023703}">
                      <ahyp:hlinkClr xmlns:ahyp="http://schemas.microsoft.com/office/drawing/2018/hyperlinkcolor" val="tx"/>
                    </a:ext>
                  </a:extLst>
                </a:hlinkClick>
              </a:rPr>
              <a:t>The Strategy Story</a:t>
            </a:r>
            <a:r>
              <a:rPr lang="en-US" sz="1200" b="0" i="0" dirty="0"/>
              <a:t>. </a:t>
            </a:r>
            <a:r>
              <a:rPr lang="en-US" sz="1200" dirty="0">
                <a:hlinkClick r:id="rId8">
                  <a:extLst>
                    <a:ext uri="{A12FA001-AC4F-418D-AE19-62706E023703}">
                      <ahyp:hlinkClr xmlns:ahyp="http://schemas.microsoft.com/office/drawing/2018/hyperlinkcolor" val="tx"/>
                    </a:ext>
                  </a:extLst>
                </a:hlinkClick>
              </a:rPr>
              <a:t>https://thestrategystory.com/blog/</a:t>
            </a:r>
            <a:r>
              <a:rPr lang="en-US" sz="1200" u="sng" dirty="0">
                <a:hlinkClick r:id="rId8">
                  <a:extLst>
                    <a:ext uri="{A12FA001-AC4F-418D-AE19-62706E023703}">
                      <ahyp:hlinkClr xmlns:ahyp="http://schemas.microsoft.com/office/drawing/2018/hyperlinkcolor" val="tx"/>
                    </a:ext>
                  </a:extLst>
                </a:hlinkClick>
              </a:rPr>
              <a:t>amc-swot-analysi</a:t>
            </a:r>
            <a:r>
              <a:rPr lang="en-US" sz="1200" u="sng" dirty="0"/>
              <a: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Shape 59"/>
        <p:cNvGrpSpPr/>
        <p:nvPr/>
      </p:nvGrpSpPr>
      <p:grpSpPr>
        <a:xfrm>
          <a:off x="0" y="0"/>
          <a:ext cx="0" cy="0"/>
          <a:chOff x="0" y="0"/>
          <a:chExt cx="0" cy="0"/>
        </a:xfrm>
      </p:grpSpPr>
      <p:sp>
        <p:nvSpPr>
          <p:cNvPr id="79" name="Rectangle 78">
            <a:extLst>
              <a:ext uri="{FF2B5EF4-FFF2-40B4-BE49-F238E27FC236}">
                <a16:creationId xmlns:a16="http://schemas.microsoft.com/office/drawing/2014/main" id="{5BBD3ED2-B0E6-45A2-ABD5-ECF31BC37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F2D2D1E8-4ABF-4B6B-B39D-40B080B61E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370" y="0"/>
            <a:ext cx="7027065" cy="5143499"/>
          </a:xfrm>
          <a:prstGeom prst="rect">
            <a:avLst/>
          </a:prstGeom>
          <a:gradFill flip="none" rotWithShape="1">
            <a:gsLst>
              <a:gs pos="10000">
                <a:schemeClr val="bg2">
                  <a:lumMod val="60000"/>
                  <a:lumOff val="40000"/>
                  <a:alpha val="40000"/>
                </a:schemeClr>
              </a:gs>
              <a:gs pos="70000">
                <a:schemeClr val="bg2">
                  <a:alpha val="0"/>
                </a:schemeClr>
              </a:gs>
              <a:gs pos="0">
                <a:schemeClr val="bg2">
                  <a:lumMod val="40000"/>
                  <a:lumOff val="60000"/>
                  <a:alpha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3" name="Freeform: Shape 82">
            <a:extLst>
              <a:ext uri="{FF2B5EF4-FFF2-40B4-BE49-F238E27FC236}">
                <a16:creationId xmlns:a16="http://schemas.microsoft.com/office/drawing/2014/main" id="{BC7AB4B5-66A5-48D1-BD88-C60A16ED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66366" cy="5143501"/>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w="44450">
            <a:gradFill>
              <a:gsLst>
                <a:gs pos="5000">
                  <a:schemeClr val="bg2">
                    <a:alpha val="65000"/>
                  </a:schemeClr>
                </a:gs>
                <a:gs pos="98000">
                  <a:schemeClr val="bg2">
                    <a:lumMod val="75000"/>
                    <a:alpha val="55000"/>
                  </a:schemeClr>
                </a:gs>
              </a:gsLst>
              <a:lin ang="5400000" scaled="1"/>
            </a:gradFill>
          </a:ln>
          <a:effectLst>
            <a:outerShdw blurRad="50800" dist="25400" algn="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Google Shape;60;p3"/>
          <p:cNvSpPr txBox="1">
            <a:spLocks noGrp="1"/>
          </p:cNvSpPr>
          <p:nvPr>
            <p:ph type="title"/>
          </p:nvPr>
        </p:nvSpPr>
        <p:spPr>
          <a:xfrm>
            <a:off x="721516" y="18143"/>
            <a:ext cx="3255017" cy="4178298"/>
          </a:xfrm>
          <a:prstGeom prst="rect">
            <a:avLst/>
          </a:prstGeom>
        </p:spPr>
        <p:txBody>
          <a:bodyPr spcFirstLastPara="1" vert="horz" lIns="91440" tIns="45720" rIns="91440" bIns="45720" rtlCol="0" anchor="ctr" anchorCtr="0">
            <a:normAutofit/>
          </a:bodyPr>
          <a:lstStyle/>
          <a:p>
            <a:pPr marL="0" lvl="0" indent="0" defTabSz="457200">
              <a:spcBef>
                <a:spcPct val="0"/>
              </a:spcBef>
              <a:spcAft>
                <a:spcPts val="0"/>
              </a:spcAft>
              <a:buClr>
                <a:schemeClr val="dk1"/>
              </a:buClr>
              <a:buSzPts val="1100"/>
            </a:pPr>
            <a:r>
              <a:rPr lang="en-US" sz="3600" dirty="0"/>
              <a:t>Executive Summary</a:t>
            </a:r>
          </a:p>
          <a:p>
            <a:pPr marL="0" lvl="0" indent="0" defTabSz="457200">
              <a:spcBef>
                <a:spcPct val="0"/>
              </a:spcBef>
              <a:spcAft>
                <a:spcPts val="0"/>
              </a:spcAft>
              <a:buClr>
                <a:schemeClr val="dk1"/>
              </a:buClr>
              <a:buSzPts val="1100"/>
            </a:pPr>
            <a:endParaRPr lang="en-US" sz="3300" dirty="0"/>
          </a:p>
          <a:p>
            <a:pPr marL="0" lvl="0" indent="0" defTabSz="457200">
              <a:spcBef>
                <a:spcPct val="0"/>
              </a:spcBef>
              <a:spcAft>
                <a:spcPts val="0"/>
              </a:spcAft>
              <a:buSzPts val="2800"/>
            </a:pPr>
            <a:endParaRPr lang="en-US" sz="3300" dirty="0"/>
          </a:p>
        </p:txBody>
      </p:sp>
      <p:graphicFrame>
        <p:nvGraphicFramePr>
          <p:cNvPr id="85" name="Google Shape;61;p3">
            <a:extLst>
              <a:ext uri="{FF2B5EF4-FFF2-40B4-BE49-F238E27FC236}">
                <a16:creationId xmlns:a16="http://schemas.microsoft.com/office/drawing/2014/main" id="{E89EACFC-5DAB-7AE9-4E81-DCCAB7C9499B}"/>
              </a:ext>
            </a:extLst>
          </p:cNvPr>
          <p:cNvGraphicFramePr/>
          <p:nvPr>
            <p:extLst>
              <p:ext uri="{D42A27DB-BD31-4B8C-83A1-F6EECF244321}">
                <p14:modId xmlns:p14="http://schemas.microsoft.com/office/powerpoint/2010/main" val="4068885935"/>
              </p:ext>
            </p:extLst>
          </p:nvPr>
        </p:nvGraphicFramePr>
        <p:xfrm>
          <a:off x="5031374" y="1146558"/>
          <a:ext cx="3391110" cy="37737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a:extLst>
              <a:ext uri="{FF2B5EF4-FFF2-40B4-BE49-F238E27FC236}">
                <a16:creationId xmlns:a16="http://schemas.microsoft.com/office/drawing/2014/main" id="{85E2D88C-E10C-19E4-54F7-D77FD26C048D}"/>
              </a:ext>
            </a:extLst>
          </p:cNvPr>
          <p:cNvSpPr txBox="1"/>
          <p:nvPr/>
        </p:nvSpPr>
        <p:spPr>
          <a:xfrm>
            <a:off x="721516" y="3149600"/>
            <a:ext cx="2602255" cy="1138773"/>
          </a:xfrm>
          <a:prstGeom prst="rect">
            <a:avLst/>
          </a:prstGeom>
          <a:noFill/>
        </p:spPr>
        <p:txBody>
          <a:bodyPr wrap="square" rtlCol="0">
            <a:spAutoFit/>
          </a:bodyPr>
          <a:lstStyle/>
          <a:p>
            <a:pPr algn="ctr"/>
            <a:r>
              <a:rPr lang="en-US" dirty="0"/>
              <a:t>Purpose:</a:t>
            </a:r>
          </a:p>
          <a:p>
            <a:pPr algn="ctr"/>
            <a:endParaRPr lang="en-US" dirty="0"/>
          </a:p>
          <a:p>
            <a:pPr algn="ctr"/>
            <a:r>
              <a:rPr lang="en-US" sz="1600" dirty="0"/>
              <a:t>Analyze AMC Theaters as a Company</a:t>
            </a:r>
          </a:p>
        </p:txBody>
      </p:sp>
      <p:sp>
        <p:nvSpPr>
          <p:cNvPr id="3" name="Rectangle 2">
            <a:extLst>
              <a:ext uri="{FF2B5EF4-FFF2-40B4-BE49-F238E27FC236}">
                <a16:creationId xmlns:a16="http://schemas.microsoft.com/office/drawing/2014/main" id="{19C28EA0-769A-DC5E-1995-8361E9AD2C46}"/>
              </a:ext>
            </a:extLst>
          </p:cNvPr>
          <p:cNvSpPr/>
          <p:nvPr/>
        </p:nvSpPr>
        <p:spPr>
          <a:xfrm>
            <a:off x="5647287" y="223228"/>
            <a:ext cx="2090637"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SWOT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Shape 59"/>
        <p:cNvGrpSpPr/>
        <p:nvPr/>
      </p:nvGrpSpPr>
      <p:grpSpPr>
        <a:xfrm>
          <a:off x="0" y="0"/>
          <a:ext cx="0" cy="0"/>
          <a:chOff x="0" y="0"/>
          <a:chExt cx="0" cy="0"/>
        </a:xfrm>
      </p:grpSpPr>
      <p:sp>
        <p:nvSpPr>
          <p:cNvPr id="60" name="Google Shape;60;p3"/>
          <p:cNvSpPr txBox="1">
            <a:spLocks noGrp="1"/>
          </p:cNvSpPr>
          <p:nvPr>
            <p:ph type="title"/>
          </p:nvPr>
        </p:nvSpPr>
        <p:spPr>
          <a:xfrm>
            <a:off x="856059" y="457200"/>
            <a:ext cx="7429499" cy="1101436"/>
          </a:xfrm>
          <a:prstGeom prst="rect">
            <a:avLst/>
          </a:prstGeom>
        </p:spPr>
        <p:txBody>
          <a:bodyPr spcFirstLastPara="1" vert="horz" lIns="91440" tIns="45720" rIns="91440" bIns="45720" rtlCol="0" anchor="ctr" anchorCtr="0">
            <a:normAutofit/>
          </a:bodyPr>
          <a:lstStyle/>
          <a:p>
            <a:pPr marL="0" lvl="0" indent="0" algn="ctr" defTabSz="457200">
              <a:spcBef>
                <a:spcPct val="0"/>
              </a:spcBef>
              <a:spcAft>
                <a:spcPts val="0"/>
              </a:spcAft>
              <a:buClr>
                <a:schemeClr val="dk1"/>
              </a:buClr>
              <a:buSzPts val="1100"/>
            </a:pPr>
            <a:r>
              <a:rPr lang="en-US" sz="3600" b="1" kern="1200"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rPr>
              <a:t>Executive Summary</a:t>
            </a:r>
          </a:p>
          <a:p>
            <a:pPr marL="0" lvl="0" indent="0" defTabSz="457200">
              <a:spcBef>
                <a:spcPct val="0"/>
              </a:spcBef>
              <a:spcAft>
                <a:spcPts val="0"/>
              </a:spcAft>
              <a:buClr>
                <a:schemeClr val="dk1"/>
              </a:buClr>
              <a:buSzPts val="1100"/>
            </a:pPr>
            <a:endParaRPr lang="en-US" sz="3200" kern="1200"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endParaRPr>
          </a:p>
          <a:p>
            <a:pPr marL="0" lvl="0" indent="0" defTabSz="457200">
              <a:spcBef>
                <a:spcPct val="0"/>
              </a:spcBef>
              <a:spcAft>
                <a:spcPts val="0"/>
              </a:spcAft>
              <a:buSzPts val="2800"/>
            </a:pPr>
            <a:endParaRPr lang="en-US" sz="3200" kern="1200"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endParaRPr>
          </a:p>
        </p:txBody>
      </p:sp>
      <p:graphicFrame>
        <p:nvGraphicFramePr>
          <p:cNvPr id="76" name="Google Shape;61;p3">
            <a:extLst>
              <a:ext uri="{FF2B5EF4-FFF2-40B4-BE49-F238E27FC236}">
                <a16:creationId xmlns:a16="http://schemas.microsoft.com/office/drawing/2014/main" id="{1132470D-45D9-32FF-750F-7E52EE64385C}"/>
              </a:ext>
            </a:extLst>
          </p:cNvPr>
          <p:cNvGraphicFramePr/>
          <p:nvPr>
            <p:extLst>
              <p:ext uri="{D42A27DB-BD31-4B8C-83A1-F6EECF244321}">
                <p14:modId xmlns:p14="http://schemas.microsoft.com/office/powerpoint/2010/main" val="3379025649"/>
              </p:ext>
            </p:extLst>
          </p:nvPr>
        </p:nvGraphicFramePr>
        <p:xfrm>
          <a:off x="856058" y="1688843"/>
          <a:ext cx="7429500" cy="30503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a:extLst>
              <a:ext uri="{FF2B5EF4-FFF2-40B4-BE49-F238E27FC236}">
                <a16:creationId xmlns:a16="http://schemas.microsoft.com/office/drawing/2014/main" id="{04189A16-AC4E-397D-C94F-30DCB7812DB5}"/>
              </a:ext>
            </a:extLst>
          </p:cNvPr>
          <p:cNvSpPr txBox="1"/>
          <p:nvPr/>
        </p:nvSpPr>
        <p:spPr>
          <a:xfrm>
            <a:off x="1620921" y="1351374"/>
            <a:ext cx="1262743" cy="369332"/>
          </a:xfrm>
          <a:prstGeom prst="rect">
            <a:avLst/>
          </a:prstGeom>
          <a:noFill/>
        </p:spPr>
        <p:txBody>
          <a:bodyPr wrap="square" rtlCol="0">
            <a:spAutoFit/>
          </a:bodyPr>
          <a:lstStyle/>
          <a:p>
            <a:r>
              <a:rPr lang="en-US" dirty="0"/>
              <a:t>PESTEL</a:t>
            </a:r>
          </a:p>
        </p:txBody>
      </p:sp>
      <p:sp>
        <p:nvSpPr>
          <p:cNvPr id="3" name="TextBox 2">
            <a:extLst>
              <a:ext uri="{FF2B5EF4-FFF2-40B4-BE49-F238E27FC236}">
                <a16:creationId xmlns:a16="http://schemas.microsoft.com/office/drawing/2014/main" id="{5FF26113-2C25-D9C2-D85F-CB43ABC5E275}"/>
              </a:ext>
            </a:extLst>
          </p:cNvPr>
          <p:cNvSpPr txBox="1"/>
          <p:nvPr/>
        </p:nvSpPr>
        <p:spPr>
          <a:xfrm>
            <a:off x="3859608" y="1235470"/>
            <a:ext cx="1422400" cy="646331"/>
          </a:xfrm>
          <a:prstGeom prst="rect">
            <a:avLst/>
          </a:prstGeom>
          <a:noFill/>
        </p:spPr>
        <p:txBody>
          <a:bodyPr wrap="square" rtlCol="0">
            <a:spAutoFit/>
          </a:bodyPr>
          <a:lstStyle/>
          <a:p>
            <a:pPr algn="ctr"/>
            <a:r>
              <a:rPr lang="en-US" dirty="0"/>
              <a:t>Porter’s Five Forces</a:t>
            </a:r>
          </a:p>
        </p:txBody>
      </p:sp>
      <p:sp>
        <p:nvSpPr>
          <p:cNvPr id="4" name="TextBox 3">
            <a:extLst>
              <a:ext uri="{FF2B5EF4-FFF2-40B4-BE49-F238E27FC236}">
                <a16:creationId xmlns:a16="http://schemas.microsoft.com/office/drawing/2014/main" id="{5DB451AF-74DF-BDA4-A9FA-540CCEDA983F}"/>
              </a:ext>
            </a:extLst>
          </p:cNvPr>
          <p:cNvSpPr txBox="1"/>
          <p:nvPr/>
        </p:nvSpPr>
        <p:spPr>
          <a:xfrm>
            <a:off x="5971152" y="1373969"/>
            <a:ext cx="2314405" cy="369332"/>
          </a:xfrm>
          <a:prstGeom prst="rect">
            <a:avLst/>
          </a:prstGeom>
          <a:noFill/>
        </p:spPr>
        <p:txBody>
          <a:bodyPr wrap="square" rtlCol="0">
            <a:spAutoFit/>
          </a:bodyPr>
          <a:lstStyle/>
          <a:p>
            <a:r>
              <a:rPr lang="en-US" dirty="0"/>
              <a:t>Recommendations</a:t>
            </a:r>
          </a:p>
        </p:txBody>
      </p:sp>
    </p:spTree>
    <p:extLst>
      <p:ext uri="{BB962C8B-B14F-4D97-AF65-F5344CB8AC3E}">
        <p14:creationId xmlns:p14="http://schemas.microsoft.com/office/powerpoint/2010/main" val="3445759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4"/>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a:t>Organization Background</a:t>
            </a:r>
          </a:p>
          <a:p>
            <a:pPr marL="0" lvl="0" indent="0" algn="l" rtl="0">
              <a:lnSpc>
                <a:spcPct val="100000"/>
              </a:lnSpc>
              <a:spcBef>
                <a:spcPts val="0"/>
              </a:spcBef>
              <a:spcAft>
                <a:spcPts val="0"/>
              </a:spcAft>
              <a:buClr>
                <a:schemeClr val="dk1"/>
              </a:buClr>
              <a:buSzPts val="1100"/>
              <a:buFont typeface="Arial"/>
              <a:buNone/>
            </a:pPr>
            <a:endParaRPr lang="en-US" dirty="0"/>
          </a:p>
          <a:p>
            <a:pPr marL="0" lvl="0" indent="0" algn="l" rtl="0">
              <a:lnSpc>
                <a:spcPct val="100000"/>
              </a:lnSpc>
              <a:spcBef>
                <a:spcPts val="0"/>
              </a:spcBef>
              <a:spcAft>
                <a:spcPts val="0"/>
              </a:spcAft>
              <a:buSzPts val="2800"/>
              <a:buNone/>
            </a:pPr>
            <a:endParaRPr lang="en-US" dirty="0"/>
          </a:p>
        </p:txBody>
      </p:sp>
      <p:grpSp>
        <p:nvGrpSpPr>
          <p:cNvPr id="3" name="Group 2">
            <a:extLst>
              <a:ext uri="{FF2B5EF4-FFF2-40B4-BE49-F238E27FC236}">
                <a16:creationId xmlns:a16="http://schemas.microsoft.com/office/drawing/2014/main" id="{834865FD-EBC6-D879-6A3C-8173DEC24A54}"/>
              </a:ext>
            </a:extLst>
          </p:cNvPr>
          <p:cNvGrpSpPr/>
          <p:nvPr/>
        </p:nvGrpSpPr>
        <p:grpSpPr>
          <a:xfrm>
            <a:off x="311700" y="1152475"/>
            <a:ext cx="8520600" cy="3416400"/>
            <a:chOff x="311700" y="1152475"/>
            <a:chExt cx="8520600" cy="3416400"/>
          </a:xfrm>
        </p:grpSpPr>
        <p:sp>
          <p:nvSpPr>
            <p:cNvPr id="4" name="Rounded Rectangle 3">
              <a:extLst>
                <a:ext uri="{FF2B5EF4-FFF2-40B4-BE49-F238E27FC236}">
                  <a16:creationId xmlns:a16="http://schemas.microsoft.com/office/drawing/2014/main" id="{F37654CB-7E62-D7D3-C996-88A381DFCC79}"/>
                </a:ext>
              </a:extLst>
            </p:cNvPr>
            <p:cNvSpPr/>
            <p:nvPr/>
          </p:nvSpPr>
          <p:spPr>
            <a:xfrm>
              <a:off x="311700" y="1152475"/>
              <a:ext cx="8520600" cy="1537380"/>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5" name="Rounded Rectangle 4">
              <a:extLst>
                <a:ext uri="{FF2B5EF4-FFF2-40B4-BE49-F238E27FC236}">
                  <a16:creationId xmlns:a16="http://schemas.microsoft.com/office/drawing/2014/main" id="{9C496852-956F-2B12-81EB-58C9B388A5C8}"/>
                </a:ext>
              </a:extLst>
            </p:cNvPr>
            <p:cNvSpPr/>
            <p:nvPr/>
          </p:nvSpPr>
          <p:spPr>
            <a:xfrm>
              <a:off x="567318" y="1357459"/>
              <a:ext cx="2502926" cy="1127412"/>
            </a:xfrm>
            <a:prstGeom prst="roundRect">
              <a:avLst>
                <a:gd name="adj" fmla="val 1000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algn="ctr"/>
              <a:r>
                <a:rPr lang="en-US" sz="2400" b="1" dirty="0">
                  <a:solidFill>
                    <a:schemeClr val="bg1">
                      <a:lumMod val="50000"/>
                      <a:lumOff val="50000"/>
                    </a:schemeClr>
                  </a:solidFill>
                </a:rPr>
                <a:t>History</a:t>
              </a:r>
              <a:endParaRPr lang="en-US" b="1" dirty="0">
                <a:solidFill>
                  <a:schemeClr val="bg1">
                    <a:lumMod val="50000"/>
                    <a:lumOff val="50000"/>
                  </a:schemeClr>
                </a:solidFill>
              </a:endParaRPr>
            </a:p>
          </p:txBody>
        </p:sp>
        <p:sp>
          <p:nvSpPr>
            <p:cNvPr id="6" name="Freeform 5">
              <a:extLst>
                <a:ext uri="{FF2B5EF4-FFF2-40B4-BE49-F238E27FC236}">
                  <a16:creationId xmlns:a16="http://schemas.microsoft.com/office/drawing/2014/main" id="{61CA28B1-9523-8244-8911-F77A8F779697}"/>
                </a:ext>
              </a:extLst>
            </p:cNvPr>
            <p:cNvSpPr/>
            <p:nvPr/>
          </p:nvSpPr>
          <p:spPr>
            <a:xfrm rot="21600000">
              <a:off x="567318" y="2689854"/>
              <a:ext cx="2502927" cy="1879021"/>
            </a:xfrm>
            <a:custGeom>
              <a:avLst/>
              <a:gdLst>
                <a:gd name="connsiteX0" fmla="*/ 197297 w 2502926"/>
                <a:gd name="connsiteY0" fmla="*/ 0 h 1879020"/>
                <a:gd name="connsiteX1" fmla="*/ 2305629 w 2502926"/>
                <a:gd name="connsiteY1" fmla="*/ 0 h 1879020"/>
                <a:gd name="connsiteX2" fmla="*/ 2502926 w 2502926"/>
                <a:gd name="connsiteY2" fmla="*/ 197297 h 1879020"/>
                <a:gd name="connsiteX3" fmla="*/ 2502926 w 2502926"/>
                <a:gd name="connsiteY3" fmla="*/ 1879020 h 1879020"/>
                <a:gd name="connsiteX4" fmla="*/ 2502926 w 2502926"/>
                <a:gd name="connsiteY4" fmla="*/ 1879020 h 1879020"/>
                <a:gd name="connsiteX5" fmla="*/ 0 w 2502926"/>
                <a:gd name="connsiteY5" fmla="*/ 1879020 h 1879020"/>
                <a:gd name="connsiteX6" fmla="*/ 0 w 2502926"/>
                <a:gd name="connsiteY6" fmla="*/ 1879020 h 1879020"/>
                <a:gd name="connsiteX7" fmla="*/ 0 w 2502926"/>
                <a:gd name="connsiteY7" fmla="*/ 197297 h 1879020"/>
                <a:gd name="connsiteX8" fmla="*/ 197297 w 2502926"/>
                <a:gd name="connsiteY8" fmla="*/ 0 h 187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2926" h="1879020">
                  <a:moveTo>
                    <a:pt x="2305629" y="1879020"/>
                  </a:moveTo>
                  <a:lnTo>
                    <a:pt x="197297" y="1879020"/>
                  </a:lnTo>
                  <a:cubicBezTo>
                    <a:pt x="88333" y="1879020"/>
                    <a:pt x="0" y="1790687"/>
                    <a:pt x="0" y="1681723"/>
                  </a:cubicBezTo>
                  <a:lnTo>
                    <a:pt x="0" y="0"/>
                  </a:lnTo>
                  <a:lnTo>
                    <a:pt x="0" y="0"/>
                  </a:lnTo>
                  <a:lnTo>
                    <a:pt x="2502926" y="0"/>
                  </a:lnTo>
                  <a:lnTo>
                    <a:pt x="2502926" y="0"/>
                  </a:lnTo>
                  <a:lnTo>
                    <a:pt x="2502926" y="1681723"/>
                  </a:lnTo>
                  <a:cubicBezTo>
                    <a:pt x="2502926" y="1790687"/>
                    <a:pt x="2414593" y="1879020"/>
                    <a:pt x="2305629" y="1879020"/>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8690" tIns="120905" rIns="178691" bIns="178690" numCol="1" spcCol="1270" anchor="t" anchorCtr="0">
              <a:noAutofit/>
            </a:bodyPr>
            <a:lstStyle/>
            <a:p>
              <a:pPr marL="0" lvl="0" indent="0" algn="ctr" defTabSz="755650">
                <a:lnSpc>
                  <a:spcPct val="90000"/>
                </a:lnSpc>
                <a:spcBef>
                  <a:spcPct val="0"/>
                </a:spcBef>
                <a:spcAft>
                  <a:spcPct val="35000"/>
                </a:spcAft>
                <a:buNone/>
              </a:pPr>
              <a:r>
                <a:rPr lang="en-US" sz="1700" kern="1200" dirty="0"/>
                <a:t>AMC was founded in 1920, over the course of it’s 100+ year history has pioneered the theater industry</a:t>
              </a:r>
            </a:p>
          </p:txBody>
        </p:sp>
        <p:sp>
          <p:nvSpPr>
            <p:cNvPr id="7" name="Rounded Rectangle 6">
              <a:extLst>
                <a:ext uri="{FF2B5EF4-FFF2-40B4-BE49-F238E27FC236}">
                  <a16:creationId xmlns:a16="http://schemas.microsoft.com/office/drawing/2014/main" id="{8CCC3473-4701-633C-E619-F8988DF76C8F}"/>
                </a:ext>
              </a:extLst>
            </p:cNvPr>
            <p:cNvSpPr/>
            <p:nvPr/>
          </p:nvSpPr>
          <p:spPr>
            <a:xfrm>
              <a:off x="3320536" y="1357459"/>
              <a:ext cx="2502926" cy="1127412"/>
            </a:xfrm>
            <a:prstGeom prst="roundRect">
              <a:avLst>
                <a:gd name="adj" fmla="val 1000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algn="ctr"/>
              <a:r>
                <a:rPr lang="en-US" sz="2400" b="1" dirty="0">
                  <a:solidFill>
                    <a:schemeClr val="bg1">
                      <a:lumMod val="50000"/>
                      <a:lumOff val="50000"/>
                    </a:schemeClr>
                  </a:solidFill>
                </a:rPr>
                <a:t>Major Products and Services</a:t>
              </a:r>
            </a:p>
          </p:txBody>
        </p:sp>
        <p:sp>
          <p:nvSpPr>
            <p:cNvPr id="8" name="Freeform 7">
              <a:extLst>
                <a:ext uri="{FF2B5EF4-FFF2-40B4-BE49-F238E27FC236}">
                  <a16:creationId xmlns:a16="http://schemas.microsoft.com/office/drawing/2014/main" id="{9B913C9E-A066-A2BE-6C5F-1DD87C87ACFB}"/>
                </a:ext>
              </a:extLst>
            </p:cNvPr>
            <p:cNvSpPr/>
            <p:nvPr/>
          </p:nvSpPr>
          <p:spPr>
            <a:xfrm rot="21600000">
              <a:off x="3320536" y="2689854"/>
              <a:ext cx="2502926" cy="1879021"/>
            </a:xfrm>
            <a:custGeom>
              <a:avLst/>
              <a:gdLst>
                <a:gd name="connsiteX0" fmla="*/ 197297 w 2502926"/>
                <a:gd name="connsiteY0" fmla="*/ 0 h 1879020"/>
                <a:gd name="connsiteX1" fmla="*/ 2305629 w 2502926"/>
                <a:gd name="connsiteY1" fmla="*/ 0 h 1879020"/>
                <a:gd name="connsiteX2" fmla="*/ 2502926 w 2502926"/>
                <a:gd name="connsiteY2" fmla="*/ 197297 h 1879020"/>
                <a:gd name="connsiteX3" fmla="*/ 2502926 w 2502926"/>
                <a:gd name="connsiteY3" fmla="*/ 1879020 h 1879020"/>
                <a:gd name="connsiteX4" fmla="*/ 2502926 w 2502926"/>
                <a:gd name="connsiteY4" fmla="*/ 1879020 h 1879020"/>
                <a:gd name="connsiteX5" fmla="*/ 0 w 2502926"/>
                <a:gd name="connsiteY5" fmla="*/ 1879020 h 1879020"/>
                <a:gd name="connsiteX6" fmla="*/ 0 w 2502926"/>
                <a:gd name="connsiteY6" fmla="*/ 1879020 h 1879020"/>
                <a:gd name="connsiteX7" fmla="*/ 0 w 2502926"/>
                <a:gd name="connsiteY7" fmla="*/ 197297 h 1879020"/>
                <a:gd name="connsiteX8" fmla="*/ 197297 w 2502926"/>
                <a:gd name="connsiteY8" fmla="*/ 0 h 187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2926" h="1879020">
                  <a:moveTo>
                    <a:pt x="2305629" y="1879020"/>
                  </a:moveTo>
                  <a:lnTo>
                    <a:pt x="197297" y="1879020"/>
                  </a:lnTo>
                  <a:cubicBezTo>
                    <a:pt x="88333" y="1879020"/>
                    <a:pt x="0" y="1790687"/>
                    <a:pt x="0" y="1681723"/>
                  </a:cubicBezTo>
                  <a:lnTo>
                    <a:pt x="0" y="0"/>
                  </a:lnTo>
                  <a:lnTo>
                    <a:pt x="0" y="0"/>
                  </a:lnTo>
                  <a:lnTo>
                    <a:pt x="2502926" y="0"/>
                  </a:lnTo>
                  <a:lnTo>
                    <a:pt x="2502926" y="0"/>
                  </a:lnTo>
                  <a:lnTo>
                    <a:pt x="2502926" y="1681723"/>
                  </a:lnTo>
                  <a:cubicBezTo>
                    <a:pt x="2502926" y="1790687"/>
                    <a:pt x="2414593" y="1879020"/>
                    <a:pt x="2305629" y="1879020"/>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8690" tIns="120905" rIns="178690" bIns="178690" numCol="1" spcCol="1270" anchor="t" anchorCtr="0">
              <a:noAutofit/>
            </a:bodyPr>
            <a:lstStyle/>
            <a:p>
              <a:pPr marL="0" lvl="0" indent="0" algn="ctr" defTabSz="755650">
                <a:lnSpc>
                  <a:spcPct val="90000"/>
                </a:lnSpc>
                <a:spcBef>
                  <a:spcPct val="0"/>
                </a:spcBef>
                <a:spcAft>
                  <a:spcPct val="35000"/>
                </a:spcAft>
                <a:buNone/>
              </a:pPr>
              <a:r>
                <a:rPr lang="en-US" sz="1700" kern="1200" dirty="0"/>
                <a:t>AMC generates most revenue from box office and food and beverage</a:t>
              </a:r>
            </a:p>
          </p:txBody>
        </p:sp>
        <p:sp>
          <p:nvSpPr>
            <p:cNvPr id="9" name="Rounded Rectangle 8">
              <a:extLst>
                <a:ext uri="{FF2B5EF4-FFF2-40B4-BE49-F238E27FC236}">
                  <a16:creationId xmlns:a16="http://schemas.microsoft.com/office/drawing/2014/main" id="{FA0904AE-BCFD-9D36-C8AC-A51ACA0B33FA}"/>
                </a:ext>
              </a:extLst>
            </p:cNvPr>
            <p:cNvSpPr/>
            <p:nvPr/>
          </p:nvSpPr>
          <p:spPr>
            <a:xfrm>
              <a:off x="6073755" y="1357459"/>
              <a:ext cx="2502926" cy="1127412"/>
            </a:xfrm>
            <a:prstGeom prst="roundRect">
              <a:avLst>
                <a:gd name="adj" fmla="val 1000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algn="ctr"/>
              <a:r>
                <a:rPr lang="en-US" sz="2400" b="1" dirty="0">
                  <a:solidFill>
                    <a:schemeClr val="bg1">
                      <a:lumMod val="50000"/>
                      <a:lumOff val="50000"/>
                    </a:schemeClr>
                  </a:solidFill>
                </a:rPr>
                <a:t>Markets Served</a:t>
              </a:r>
            </a:p>
          </p:txBody>
        </p:sp>
        <p:sp>
          <p:nvSpPr>
            <p:cNvPr id="10" name="Freeform 9">
              <a:extLst>
                <a:ext uri="{FF2B5EF4-FFF2-40B4-BE49-F238E27FC236}">
                  <a16:creationId xmlns:a16="http://schemas.microsoft.com/office/drawing/2014/main" id="{3091B3C0-9F6E-EECA-4A41-2B07702B7A71}"/>
                </a:ext>
              </a:extLst>
            </p:cNvPr>
            <p:cNvSpPr/>
            <p:nvPr/>
          </p:nvSpPr>
          <p:spPr>
            <a:xfrm rot="21600000">
              <a:off x="6073755" y="2689855"/>
              <a:ext cx="2502926" cy="1879020"/>
            </a:xfrm>
            <a:custGeom>
              <a:avLst/>
              <a:gdLst>
                <a:gd name="connsiteX0" fmla="*/ 197297 w 2502926"/>
                <a:gd name="connsiteY0" fmla="*/ 0 h 1879020"/>
                <a:gd name="connsiteX1" fmla="*/ 2305629 w 2502926"/>
                <a:gd name="connsiteY1" fmla="*/ 0 h 1879020"/>
                <a:gd name="connsiteX2" fmla="*/ 2502926 w 2502926"/>
                <a:gd name="connsiteY2" fmla="*/ 197297 h 1879020"/>
                <a:gd name="connsiteX3" fmla="*/ 2502926 w 2502926"/>
                <a:gd name="connsiteY3" fmla="*/ 1879020 h 1879020"/>
                <a:gd name="connsiteX4" fmla="*/ 2502926 w 2502926"/>
                <a:gd name="connsiteY4" fmla="*/ 1879020 h 1879020"/>
                <a:gd name="connsiteX5" fmla="*/ 0 w 2502926"/>
                <a:gd name="connsiteY5" fmla="*/ 1879020 h 1879020"/>
                <a:gd name="connsiteX6" fmla="*/ 0 w 2502926"/>
                <a:gd name="connsiteY6" fmla="*/ 1879020 h 1879020"/>
                <a:gd name="connsiteX7" fmla="*/ 0 w 2502926"/>
                <a:gd name="connsiteY7" fmla="*/ 197297 h 1879020"/>
                <a:gd name="connsiteX8" fmla="*/ 197297 w 2502926"/>
                <a:gd name="connsiteY8" fmla="*/ 0 h 187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2926" h="1879020">
                  <a:moveTo>
                    <a:pt x="2305629" y="1879020"/>
                  </a:moveTo>
                  <a:lnTo>
                    <a:pt x="197297" y="1879020"/>
                  </a:lnTo>
                  <a:cubicBezTo>
                    <a:pt x="88333" y="1879020"/>
                    <a:pt x="0" y="1790687"/>
                    <a:pt x="0" y="1681723"/>
                  </a:cubicBezTo>
                  <a:lnTo>
                    <a:pt x="0" y="0"/>
                  </a:lnTo>
                  <a:lnTo>
                    <a:pt x="0" y="0"/>
                  </a:lnTo>
                  <a:lnTo>
                    <a:pt x="2502926" y="0"/>
                  </a:lnTo>
                  <a:lnTo>
                    <a:pt x="2502926" y="0"/>
                  </a:lnTo>
                  <a:lnTo>
                    <a:pt x="2502926" y="1681723"/>
                  </a:lnTo>
                  <a:cubicBezTo>
                    <a:pt x="2502926" y="1790687"/>
                    <a:pt x="2414593" y="1879020"/>
                    <a:pt x="2305629" y="1879020"/>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8690" tIns="120904" rIns="178690" bIns="178690" numCol="1" spcCol="1270" anchor="t" anchorCtr="0">
              <a:noAutofit/>
            </a:bodyPr>
            <a:lstStyle/>
            <a:p>
              <a:pPr marL="0" lvl="0" indent="0" algn="ctr" defTabSz="755650">
                <a:lnSpc>
                  <a:spcPct val="90000"/>
                </a:lnSpc>
                <a:spcBef>
                  <a:spcPct val="0"/>
                </a:spcBef>
                <a:spcAft>
                  <a:spcPct val="35000"/>
                </a:spcAft>
                <a:buNone/>
              </a:pPr>
              <a:r>
                <a:rPr lang="en-US" sz="1700" kern="1200" dirty="0"/>
                <a:t>AMC dominates the market share of both the US and European markets</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070E3-228B-0FFE-0B38-57516CA465BF}"/>
              </a:ext>
            </a:extLst>
          </p:cNvPr>
          <p:cNvSpPr>
            <a:spLocks noGrp="1"/>
          </p:cNvSpPr>
          <p:nvPr>
            <p:ph type="title"/>
          </p:nvPr>
        </p:nvSpPr>
        <p:spPr>
          <a:xfrm>
            <a:off x="6089901" y="482599"/>
            <a:ext cx="2357907" cy="4178299"/>
          </a:xfrm>
        </p:spPr>
        <p:txBody>
          <a:bodyPr vert="horz" lIns="91440" tIns="45720" rIns="91440" bIns="45720" rtlCol="0" anchor="ctr">
            <a:normAutofit/>
          </a:bodyPr>
          <a:lstStyle/>
          <a:p>
            <a:pPr defTabSz="457200">
              <a:spcBef>
                <a:spcPct val="0"/>
              </a:spcBef>
            </a:pPr>
            <a:r>
              <a:rPr lang="en-US" sz="3600" kern="1200"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rPr>
              <a:t>SWOT ANALYSIS</a:t>
            </a:r>
          </a:p>
        </p:txBody>
      </p:sp>
      <p:sp>
        <p:nvSpPr>
          <p:cNvPr id="9" name="Rectangle 8">
            <a:extLst>
              <a:ext uri="{FF2B5EF4-FFF2-40B4-BE49-F238E27FC236}">
                <a16:creationId xmlns:a16="http://schemas.microsoft.com/office/drawing/2014/main" id="{D0672142-94D6-400E-B188-309B101D8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49126"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127259A-B804-4AD2-9BC6-66F7BB218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931050" y="2396848"/>
            <a:ext cx="5143500" cy="349805"/>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3" name="Straight Connector 12">
            <a:extLst>
              <a:ext uri="{FF2B5EF4-FFF2-40B4-BE49-F238E27FC236}">
                <a16:creationId xmlns:a16="http://schemas.microsoft.com/office/drawing/2014/main" id="{39B4E8A7-8505-4752-9B81-C739116CE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3112815" y="2571750"/>
            <a:ext cx="5143500" cy="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graphicFrame>
        <p:nvGraphicFramePr>
          <p:cNvPr id="4" name="Diagram 3">
            <a:extLst>
              <a:ext uri="{FF2B5EF4-FFF2-40B4-BE49-F238E27FC236}">
                <a16:creationId xmlns:a16="http://schemas.microsoft.com/office/drawing/2014/main" id="{5DFD9947-BD5A-29D3-75CA-D91128EF72AA}"/>
              </a:ext>
            </a:extLst>
          </p:cNvPr>
          <p:cNvGraphicFramePr/>
          <p:nvPr>
            <p:extLst>
              <p:ext uri="{D42A27DB-BD31-4B8C-83A1-F6EECF244321}">
                <p14:modId xmlns:p14="http://schemas.microsoft.com/office/powerpoint/2010/main" val="3298762409"/>
              </p:ext>
            </p:extLst>
          </p:nvPr>
        </p:nvGraphicFramePr>
        <p:xfrm>
          <a:off x="482600" y="482600"/>
          <a:ext cx="4682994" cy="41782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99871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Shape 71"/>
        <p:cNvGrpSpPr/>
        <p:nvPr/>
      </p:nvGrpSpPr>
      <p:grpSpPr>
        <a:xfrm>
          <a:off x="0" y="0"/>
          <a:ext cx="0" cy="0"/>
          <a:chOff x="0" y="0"/>
          <a:chExt cx="0" cy="0"/>
        </a:xfrm>
      </p:grpSpPr>
      <p:sp>
        <p:nvSpPr>
          <p:cNvPr id="78" name="Rectangle 77">
            <a:extLst>
              <a:ext uri="{FF2B5EF4-FFF2-40B4-BE49-F238E27FC236}">
                <a16:creationId xmlns:a16="http://schemas.microsoft.com/office/drawing/2014/main" id="{5690F3EE-0CD1-4520-B020-4E1DF3141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0" name="Freeform: Shape 79">
            <a:extLst>
              <a:ext uri="{FF2B5EF4-FFF2-40B4-BE49-F238E27FC236}">
                <a16:creationId xmlns:a16="http://schemas.microsoft.com/office/drawing/2014/main" id="{9EFDE1E9-7FE0-45CA-9DE2-237F77319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703129"/>
          </a:xfrm>
          <a:custGeom>
            <a:avLst/>
            <a:gdLst>
              <a:gd name="connsiteX0" fmla="*/ 0 w 12192000"/>
              <a:gd name="connsiteY0" fmla="*/ 0 h 2270840"/>
              <a:gd name="connsiteX1" fmla="*/ 12192000 w 12192000"/>
              <a:gd name="connsiteY1" fmla="*/ 0 h 2270840"/>
              <a:gd name="connsiteX2" fmla="*/ 12192000 w 12192000"/>
              <a:gd name="connsiteY2" fmla="*/ 519831 h 2270840"/>
              <a:gd name="connsiteX3" fmla="*/ 12192000 w 12192000"/>
              <a:gd name="connsiteY3" fmla="*/ 744794 h 2270840"/>
              <a:gd name="connsiteX4" fmla="*/ 12192000 w 12192000"/>
              <a:gd name="connsiteY4" fmla="*/ 1754022 h 2270840"/>
              <a:gd name="connsiteX5" fmla="*/ 11957522 w 12192000"/>
              <a:gd name="connsiteY5" fmla="*/ 1797924 h 2270840"/>
              <a:gd name="connsiteX6" fmla="*/ 11679973 w 12192000"/>
              <a:gd name="connsiteY6" fmla="*/ 1847668 h 2270840"/>
              <a:gd name="connsiteX7" fmla="*/ 11401197 w 12192000"/>
              <a:gd name="connsiteY7" fmla="*/ 1896361 h 2270840"/>
              <a:gd name="connsiteX8" fmla="*/ 11121192 w 12192000"/>
              <a:gd name="connsiteY8" fmla="*/ 1938047 h 2270840"/>
              <a:gd name="connsiteX9" fmla="*/ 10842416 w 12192000"/>
              <a:gd name="connsiteY9" fmla="*/ 1980084 h 2270840"/>
              <a:gd name="connsiteX10" fmla="*/ 10562411 w 12192000"/>
              <a:gd name="connsiteY10" fmla="*/ 2019319 h 2270840"/>
              <a:gd name="connsiteX11" fmla="*/ 10286091 w 12192000"/>
              <a:gd name="connsiteY11" fmla="*/ 2052948 h 2270840"/>
              <a:gd name="connsiteX12" fmla="*/ 10006086 w 12192000"/>
              <a:gd name="connsiteY12" fmla="*/ 2084826 h 2270840"/>
              <a:gd name="connsiteX13" fmla="*/ 9727310 w 12192000"/>
              <a:gd name="connsiteY13" fmla="*/ 2113902 h 2270840"/>
              <a:gd name="connsiteX14" fmla="*/ 9453445 w 12192000"/>
              <a:gd name="connsiteY14" fmla="*/ 2139124 h 2270840"/>
              <a:gd name="connsiteX15" fmla="*/ 9175897 w 12192000"/>
              <a:gd name="connsiteY15" fmla="*/ 2164346 h 2270840"/>
              <a:gd name="connsiteX16" fmla="*/ 8902033 w 12192000"/>
              <a:gd name="connsiteY16" fmla="*/ 2185365 h 2270840"/>
              <a:gd name="connsiteX17" fmla="*/ 8628169 w 12192000"/>
              <a:gd name="connsiteY17" fmla="*/ 2201829 h 2270840"/>
              <a:gd name="connsiteX18" fmla="*/ 8355533 w 12192000"/>
              <a:gd name="connsiteY18" fmla="*/ 2218995 h 2270840"/>
              <a:gd name="connsiteX19" fmla="*/ 8085353 w 12192000"/>
              <a:gd name="connsiteY19" fmla="*/ 2233357 h 2270840"/>
              <a:gd name="connsiteX20" fmla="*/ 7817629 w 12192000"/>
              <a:gd name="connsiteY20" fmla="*/ 2243516 h 2270840"/>
              <a:gd name="connsiteX21" fmla="*/ 7549905 w 12192000"/>
              <a:gd name="connsiteY21" fmla="*/ 2252274 h 2270840"/>
              <a:gd name="connsiteX22" fmla="*/ 7284638 w 12192000"/>
              <a:gd name="connsiteY22" fmla="*/ 2260681 h 2270840"/>
              <a:gd name="connsiteX23" fmla="*/ 7023055 w 12192000"/>
              <a:gd name="connsiteY23" fmla="*/ 2264535 h 2270840"/>
              <a:gd name="connsiteX24" fmla="*/ 6761472 w 12192000"/>
              <a:gd name="connsiteY24" fmla="*/ 2268738 h 2270840"/>
              <a:gd name="connsiteX25" fmla="*/ 6503573 w 12192000"/>
              <a:gd name="connsiteY25" fmla="*/ 2270840 h 2270840"/>
              <a:gd name="connsiteX26" fmla="*/ 6248130 w 12192000"/>
              <a:gd name="connsiteY26" fmla="*/ 2268738 h 2270840"/>
              <a:gd name="connsiteX27" fmla="*/ 5995144 w 12192000"/>
              <a:gd name="connsiteY27" fmla="*/ 2268738 h 2270840"/>
              <a:gd name="connsiteX28" fmla="*/ 5744613 w 12192000"/>
              <a:gd name="connsiteY28" fmla="*/ 2264535 h 2270840"/>
              <a:gd name="connsiteX29" fmla="*/ 5498995 w 12192000"/>
              <a:gd name="connsiteY29" fmla="*/ 2258229 h 2270840"/>
              <a:gd name="connsiteX30" fmla="*/ 5255834 w 12192000"/>
              <a:gd name="connsiteY30" fmla="*/ 2252274 h 2270840"/>
              <a:gd name="connsiteX31" fmla="*/ 5017584 w 12192000"/>
              <a:gd name="connsiteY31" fmla="*/ 2245618 h 2270840"/>
              <a:gd name="connsiteX32" fmla="*/ 4780562 w 12192000"/>
              <a:gd name="connsiteY32" fmla="*/ 2235459 h 2270840"/>
              <a:gd name="connsiteX33" fmla="*/ 4547227 w 12192000"/>
              <a:gd name="connsiteY33" fmla="*/ 2224599 h 2270840"/>
              <a:gd name="connsiteX34" fmla="*/ 4318800 w 12192000"/>
              <a:gd name="connsiteY34" fmla="*/ 2214791 h 2270840"/>
              <a:gd name="connsiteX35" fmla="*/ 3873004 w 12192000"/>
              <a:gd name="connsiteY35" fmla="*/ 2187116 h 2270840"/>
              <a:gd name="connsiteX36" fmla="*/ 3445628 w 12192000"/>
              <a:gd name="connsiteY36" fmla="*/ 2157691 h 2270840"/>
              <a:gd name="connsiteX37" fmla="*/ 3035446 w 12192000"/>
              <a:gd name="connsiteY37" fmla="*/ 2126863 h 2270840"/>
              <a:gd name="connsiteX38" fmla="*/ 2647370 w 12192000"/>
              <a:gd name="connsiteY38" fmla="*/ 2092884 h 2270840"/>
              <a:gd name="connsiteX39" fmla="*/ 2276487 w 12192000"/>
              <a:gd name="connsiteY39" fmla="*/ 2057502 h 2270840"/>
              <a:gd name="connsiteX40" fmla="*/ 1932621 w 12192000"/>
              <a:gd name="connsiteY40" fmla="*/ 2019319 h 2270840"/>
              <a:gd name="connsiteX41" fmla="*/ 1609634 w 12192000"/>
              <a:gd name="connsiteY41" fmla="*/ 1981836 h 2270840"/>
              <a:gd name="connsiteX42" fmla="*/ 1312435 w 12192000"/>
              <a:gd name="connsiteY42" fmla="*/ 1944353 h 2270840"/>
              <a:gd name="connsiteX43" fmla="*/ 1039799 w 12192000"/>
              <a:gd name="connsiteY43" fmla="*/ 1908972 h 2270840"/>
              <a:gd name="connsiteX44" fmla="*/ 797865 w 12192000"/>
              <a:gd name="connsiteY44" fmla="*/ 1875342 h 2270840"/>
              <a:gd name="connsiteX45" fmla="*/ 579265 w 12192000"/>
              <a:gd name="connsiteY45" fmla="*/ 1843464 h 2270840"/>
              <a:gd name="connsiteX46" fmla="*/ 395052 w 12192000"/>
              <a:gd name="connsiteY46" fmla="*/ 1816841 h 2270840"/>
              <a:gd name="connsiteX47" fmla="*/ 240312 w 12192000"/>
              <a:gd name="connsiteY47" fmla="*/ 1791618 h 2270840"/>
              <a:gd name="connsiteX48" fmla="*/ 27853 w 12192000"/>
              <a:gd name="connsiteY48" fmla="*/ 1755537 h 2270840"/>
              <a:gd name="connsiteX49" fmla="*/ 0 w 12192000"/>
              <a:gd name="connsiteY49" fmla="*/ 1750824 h 2270840"/>
              <a:gd name="connsiteX50" fmla="*/ 0 w 12192000"/>
              <a:gd name="connsiteY50" fmla="*/ 744794 h 2270840"/>
              <a:gd name="connsiteX51" fmla="*/ 0 w 12192000"/>
              <a:gd name="connsiteY51" fmla="*/ 519831 h 22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270840">
                <a:moveTo>
                  <a:pt x="0" y="0"/>
                </a:moveTo>
                <a:lnTo>
                  <a:pt x="12192000" y="0"/>
                </a:lnTo>
                <a:lnTo>
                  <a:pt x="12192000" y="519831"/>
                </a:lnTo>
                <a:lnTo>
                  <a:pt x="12192000" y="744794"/>
                </a:lnTo>
                <a:lnTo>
                  <a:pt x="12192000" y="1754022"/>
                </a:lnTo>
                <a:lnTo>
                  <a:pt x="11957522" y="1797924"/>
                </a:lnTo>
                <a:lnTo>
                  <a:pt x="11679973" y="1847668"/>
                </a:lnTo>
                <a:lnTo>
                  <a:pt x="11401197" y="1896361"/>
                </a:lnTo>
                <a:lnTo>
                  <a:pt x="11121192" y="1938047"/>
                </a:lnTo>
                <a:lnTo>
                  <a:pt x="10842416" y="1980084"/>
                </a:lnTo>
                <a:lnTo>
                  <a:pt x="10562411" y="2019319"/>
                </a:lnTo>
                <a:lnTo>
                  <a:pt x="10286091" y="2052948"/>
                </a:lnTo>
                <a:lnTo>
                  <a:pt x="10006086" y="2084826"/>
                </a:lnTo>
                <a:lnTo>
                  <a:pt x="9727310" y="2113902"/>
                </a:lnTo>
                <a:lnTo>
                  <a:pt x="9453445" y="2139124"/>
                </a:lnTo>
                <a:lnTo>
                  <a:pt x="9175897" y="2164346"/>
                </a:lnTo>
                <a:lnTo>
                  <a:pt x="8902033" y="2185365"/>
                </a:lnTo>
                <a:lnTo>
                  <a:pt x="8628169" y="2201829"/>
                </a:lnTo>
                <a:lnTo>
                  <a:pt x="8355533" y="2218995"/>
                </a:lnTo>
                <a:lnTo>
                  <a:pt x="8085353" y="2233357"/>
                </a:lnTo>
                <a:lnTo>
                  <a:pt x="7817629" y="2243516"/>
                </a:lnTo>
                <a:lnTo>
                  <a:pt x="7549905" y="2252274"/>
                </a:lnTo>
                <a:lnTo>
                  <a:pt x="7284638" y="2260681"/>
                </a:lnTo>
                <a:lnTo>
                  <a:pt x="7023055" y="2264535"/>
                </a:lnTo>
                <a:lnTo>
                  <a:pt x="6761472" y="2268738"/>
                </a:lnTo>
                <a:lnTo>
                  <a:pt x="6503573" y="2270840"/>
                </a:lnTo>
                <a:lnTo>
                  <a:pt x="6248130" y="2268738"/>
                </a:lnTo>
                <a:lnTo>
                  <a:pt x="5995144" y="2268738"/>
                </a:lnTo>
                <a:lnTo>
                  <a:pt x="5744613" y="2264535"/>
                </a:lnTo>
                <a:lnTo>
                  <a:pt x="5498995" y="2258229"/>
                </a:lnTo>
                <a:lnTo>
                  <a:pt x="5255834" y="2252274"/>
                </a:lnTo>
                <a:lnTo>
                  <a:pt x="5017584" y="2245618"/>
                </a:lnTo>
                <a:lnTo>
                  <a:pt x="4780562" y="2235459"/>
                </a:lnTo>
                <a:lnTo>
                  <a:pt x="4547227" y="2224599"/>
                </a:lnTo>
                <a:lnTo>
                  <a:pt x="4318800" y="2214791"/>
                </a:lnTo>
                <a:lnTo>
                  <a:pt x="3873004" y="2187116"/>
                </a:lnTo>
                <a:lnTo>
                  <a:pt x="3445628" y="2157691"/>
                </a:lnTo>
                <a:lnTo>
                  <a:pt x="3035446" y="2126863"/>
                </a:lnTo>
                <a:lnTo>
                  <a:pt x="2647370" y="2092884"/>
                </a:lnTo>
                <a:lnTo>
                  <a:pt x="2276487" y="2057502"/>
                </a:lnTo>
                <a:lnTo>
                  <a:pt x="1932621" y="2019319"/>
                </a:lnTo>
                <a:lnTo>
                  <a:pt x="1609634" y="1981836"/>
                </a:lnTo>
                <a:lnTo>
                  <a:pt x="1312435" y="1944353"/>
                </a:lnTo>
                <a:lnTo>
                  <a:pt x="1039799" y="1908972"/>
                </a:lnTo>
                <a:lnTo>
                  <a:pt x="797865" y="1875342"/>
                </a:lnTo>
                <a:lnTo>
                  <a:pt x="579265" y="1843464"/>
                </a:lnTo>
                <a:lnTo>
                  <a:pt x="395052" y="1816841"/>
                </a:lnTo>
                <a:lnTo>
                  <a:pt x="240312" y="1791618"/>
                </a:lnTo>
                <a:lnTo>
                  <a:pt x="27853" y="1755537"/>
                </a:lnTo>
                <a:lnTo>
                  <a:pt x="0" y="1750824"/>
                </a:lnTo>
                <a:lnTo>
                  <a:pt x="0" y="744794"/>
                </a:lnTo>
                <a:lnTo>
                  <a:pt x="0" y="519831"/>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5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72" name="Google Shape;72;p5"/>
          <p:cNvSpPr txBox="1">
            <a:spLocks noGrp="1"/>
          </p:cNvSpPr>
          <p:nvPr>
            <p:ph type="title"/>
          </p:nvPr>
        </p:nvSpPr>
        <p:spPr>
          <a:xfrm>
            <a:off x="1102802" y="320039"/>
            <a:ext cx="7429499" cy="880110"/>
          </a:xfrm>
          <a:prstGeom prst="rect">
            <a:avLst/>
          </a:prstGeom>
        </p:spPr>
        <p:txBody>
          <a:bodyPr spcFirstLastPara="1" vert="horz" lIns="91440" tIns="45720" rIns="91440" bIns="45720" rtlCol="0" anchor="ctr" anchorCtr="0">
            <a:normAutofit/>
          </a:bodyPr>
          <a:lstStyle/>
          <a:p>
            <a:pPr marL="0" lvl="0" indent="0" defTabSz="457200">
              <a:spcBef>
                <a:spcPct val="0"/>
              </a:spcBef>
              <a:spcAft>
                <a:spcPts val="0"/>
              </a:spcAft>
              <a:buSzPts val="2800"/>
            </a:pPr>
            <a:r>
              <a:rPr lang="en-US" sz="3200" dirty="0"/>
              <a:t>Internal </a:t>
            </a:r>
            <a:r>
              <a:rPr lang="en-US" sz="3600" b="1" dirty="0"/>
              <a:t>Strengths</a:t>
            </a:r>
            <a:endParaRPr lang="en-US" sz="3200" b="1" dirty="0"/>
          </a:p>
        </p:txBody>
      </p:sp>
      <p:graphicFrame>
        <p:nvGraphicFramePr>
          <p:cNvPr id="3" name="Diagram 2">
            <a:extLst>
              <a:ext uri="{FF2B5EF4-FFF2-40B4-BE49-F238E27FC236}">
                <a16:creationId xmlns:a16="http://schemas.microsoft.com/office/drawing/2014/main" id="{45845265-D727-17DE-4955-BD889646F6AD}"/>
              </a:ext>
            </a:extLst>
          </p:cNvPr>
          <p:cNvGraphicFramePr/>
          <p:nvPr>
            <p:extLst>
              <p:ext uri="{D42A27DB-BD31-4B8C-83A1-F6EECF244321}">
                <p14:modId xmlns:p14="http://schemas.microsoft.com/office/powerpoint/2010/main" val="2102755965"/>
              </p:ext>
            </p:extLst>
          </p:nvPr>
        </p:nvGraphicFramePr>
        <p:xfrm>
          <a:off x="856059" y="2000249"/>
          <a:ext cx="7429499" cy="23431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f2329fe408_0_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2800"/>
              <a:buFont typeface="Arial"/>
              <a:buNone/>
            </a:pPr>
            <a:r>
              <a:rPr lang="en" dirty="0"/>
              <a:t>Internal </a:t>
            </a:r>
            <a:r>
              <a:rPr lang="en" sz="2800" b="1" dirty="0"/>
              <a:t>Weaknesses</a:t>
            </a:r>
            <a:endParaRPr b="1" dirty="0"/>
          </a:p>
          <a:p>
            <a:pPr marL="0" lvl="0" indent="0" algn="l" rtl="0">
              <a:spcBef>
                <a:spcPts val="0"/>
              </a:spcBef>
              <a:spcAft>
                <a:spcPts val="0"/>
              </a:spcAft>
              <a:buNone/>
            </a:pPr>
            <a:endParaRPr dirty="0"/>
          </a:p>
        </p:txBody>
      </p:sp>
      <p:graphicFrame>
        <p:nvGraphicFramePr>
          <p:cNvPr id="2" name="Diagram 1">
            <a:extLst>
              <a:ext uri="{FF2B5EF4-FFF2-40B4-BE49-F238E27FC236}">
                <a16:creationId xmlns:a16="http://schemas.microsoft.com/office/drawing/2014/main" id="{57F1FEF4-651C-1529-992F-CB9B14613CB2}"/>
              </a:ext>
            </a:extLst>
          </p:cNvPr>
          <p:cNvGraphicFramePr/>
          <p:nvPr>
            <p:extLst>
              <p:ext uri="{D42A27DB-BD31-4B8C-83A1-F6EECF244321}">
                <p14:modId xmlns:p14="http://schemas.microsoft.com/office/powerpoint/2010/main" val="1370062574"/>
              </p:ext>
            </p:extLst>
          </p:nvPr>
        </p:nvGraphicFramePr>
        <p:xfrm>
          <a:off x="311700" y="1152475"/>
          <a:ext cx="8520600" cy="341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6"/>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t>External </a:t>
            </a:r>
            <a:r>
              <a:rPr lang="en" sz="2800" b="1" dirty="0"/>
              <a:t>Opportunities</a:t>
            </a:r>
            <a:endParaRPr b="1" dirty="0"/>
          </a:p>
        </p:txBody>
      </p:sp>
      <p:graphicFrame>
        <p:nvGraphicFramePr>
          <p:cNvPr id="3" name="Diagram 2">
            <a:extLst>
              <a:ext uri="{FF2B5EF4-FFF2-40B4-BE49-F238E27FC236}">
                <a16:creationId xmlns:a16="http://schemas.microsoft.com/office/drawing/2014/main" id="{D4127D6D-9EAC-8AC0-FF77-5B540BC0B4A2}"/>
              </a:ext>
            </a:extLst>
          </p:cNvPr>
          <p:cNvGraphicFramePr/>
          <p:nvPr>
            <p:extLst>
              <p:ext uri="{D42A27DB-BD31-4B8C-83A1-F6EECF244321}">
                <p14:modId xmlns:p14="http://schemas.microsoft.com/office/powerpoint/2010/main" val="3706077193"/>
              </p:ext>
            </p:extLst>
          </p:nvPr>
        </p:nvGraphicFramePr>
        <p:xfrm>
          <a:off x="311700" y="1152475"/>
          <a:ext cx="8520600" cy="341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f2329fe408_0_5"/>
          <p:cNvSpPr txBox="1">
            <a:spLocks noGrp="1"/>
          </p:cNvSpPr>
          <p:nvPr>
            <p:ph type="title"/>
          </p:nvPr>
        </p:nvSpPr>
        <p:spPr>
          <a:xfrm>
            <a:off x="311700" y="288986"/>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2800"/>
              <a:buFont typeface="Arial"/>
              <a:buNone/>
            </a:pPr>
            <a:r>
              <a:rPr lang="en" sz="3200" dirty="0"/>
              <a:t>External </a:t>
            </a:r>
            <a:r>
              <a:rPr lang="en" sz="4000" b="1" dirty="0"/>
              <a:t>Threats</a:t>
            </a:r>
            <a:endParaRPr sz="3200" b="1" dirty="0"/>
          </a:p>
          <a:p>
            <a:pPr marL="0" lvl="0" indent="0" algn="l" rtl="0">
              <a:spcBef>
                <a:spcPts val="0"/>
              </a:spcBef>
              <a:spcAft>
                <a:spcPts val="0"/>
              </a:spcAft>
              <a:buNone/>
            </a:pPr>
            <a:endParaRPr dirty="0"/>
          </a:p>
        </p:txBody>
      </p:sp>
      <p:grpSp>
        <p:nvGrpSpPr>
          <p:cNvPr id="3" name="Group 2">
            <a:extLst>
              <a:ext uri="{FF2B5EF4-FFF2-40B4-BE49-F238E27FC236}">
                <a16:creationId xmlns:a16="http://schemas.microsoft.com/office/drawing/2014/main" id="{B43104E4-6291-FD86-A332-CE37D3D7283A}"/>
              </a:ext>
            </a:extLst>
          </p:cNvPr>
          <p:cNvGrpSpPr/>
          <p:nvPr/>
        </p:nvGrpSpPr>
        <p:grpSpPr>
          <a:xfrm>
            <a:off x="1564507" y="1153184"/>
            <a:ext cx="6014985" cy="3414980"/>
            <a:chOff x="1564507" y="1153184"/>
            <a:chExt cx="6014985" cy="3414980"/>
          </a:xfrm>
        </p:grpSpPr>
        <p:sp>
          <p:nvSpPr>
            <p:cNvPr id="4" name="Freeform 3">
              <a:extLst>
                <a:ext uri="{FF2B5EF4-FFF2-40B4-BE49-F238E27FC236}">
                  <a16:creationId xmlns:a16="http://schemas.microsoft.com/office/drawing/2014/main" id="{663C2431-954F-9F1A-A2E2-48F263CEABFE}"/>
                </a:ext>
              </a:extLst>
            </p:cNvPr>
            <p:cNvSpPr/>
            <p:nvPr/>
          </p:nvSpPr>
          <p:spPr>
            <a:xfrm rot="21600000">
              <a:off x="1913293" y="1153184"/>
              <a:ext cx="5666199" cy="697574"/>
            </a:xfrm>
            <a:custGeom>
              <a:avLst/>
              <a:gdLst>
                <a:gd name="connsiteX0" fmla="*/ 0 w 5666199"/>
                <a:gd name="connsiteY0" fmla="*/ 0 h 697572"/>
                <a:gd name="connsiteX1" fmla="*/ 5317413 w 5666199"/>
                <a:gd name="connsiteY1" fmla="*/ 0 h 697572"/>
                <a:gd name="connsiteX2" fmla="*/ 5666199 w 5666199"/>
                <a:gd name="connsiteY2" fmla="*/ 348786 h 697572"/>
                <a:gd name="connsiteX3" fmla="*/ 5317413 w 5666199"/>
                <a:gd name="connsiteY3" fmla="*/ 697572 h 697572"/>
                <a:gd name="connsiteX4" fmla="*/ 0 w 5666199"/>
                <a:gd name="connsiteY4" fmla="*/ 697572 h 697572"/>
                <a:gd name="connsiteX5" fmla="*/ 0 w 5666199"/>
                <a:gd name="connsiteY5" fmla="*/ 0 h 697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66199" h="697572">
                  <a:moveTo>
                    <a:pt x="5666199" y="697571"/>
                  </a:moveTo>
                  <a:lnTo>
                    <a:pt x="348786" y="697571"/>
                  </a:lnTo>
                  <a:lnTo>
                    <a:pt x="0" y="348786"/>
                  </a:lnTo>
                  <a:lnTo>
                    <a:pt x="348786" y="1"/>
                  </a:lnTo>
                  <a:lnTo>
                    <a:pt x="5666199" y="1"/>
                  </a:lnTo>
                  <a:lnTo>
                    <a:pt x="5666199" y="697571"/>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2003" tIns="99061" rIns="184912" bIns="99061" numCol="1" spcCol="1270" anchor="ctr" anchorCtr="0">
              <a:noAutofit/>
            </a:bodyPr>
            <a:lstStyle/>
            <a:p>
              <a:pPr marL="0" lvl="0" indent="0" algn="ctr" defTabSz="1155700">
                <a:lnSpc>
                  <a:spcPct val="90000"/>
                </a:lnSpc>
                <a:spcBef>
                  <a:spcPct val="0"/>
                </a:spcBef>
                <a:spcAft>
                  <a:spcPct val="35000"/>
                </a:spcAft>
                <a:buNone/>
              </a:pPr>
              <a:r>
                <a:rPr lang="en-US" sz="2600" kern="1200"/>
                <a:t>Intense Competition</a:t>
              </a:r>
            </a:p>
          </p:txBody>
        </p:sp>
        <p:sp>
          <p:nvSpPr>
            <p:cNvPr id="5" name="Oval 4">
              <a:extLst>
                <a:ext uri="{FF2B5EF4-FFF2-40B4-BE49-F238E27FC236}">
                  <a16:creationId xmlns:a16="http://schemas.microsoft.com/office/drawing/2014/main" id="{477CB13A-A4AA-3EEC-9ACE-0E67E0530F03}"/>
                </a:ext>
              </a:extLst>
            </p:cNvPr>
            <p:cNvSpPr/>
            <p:nvPr/>
          </p:nvSpPr>
          <p:spPr>
            <a:xfrm>
              <a:off x="1564507" y="1153185"/>
              <a:ext cx="697572" cy="697572"/>
            </a:xfrm>
            <a:prstGeom prst="ellipse">
              <a:avLst/>
            </a:prstGeom>
            <a:scene3d>
              <a:camera prst="orthographicFront"/>
              <a:lightRig rig="chilly" dir="t"/>
            </a:scene3d>
            <a:sp3d z="12700" extrusionH="12700" prstMaterial="translucentPowder">
              <a:bevelT w="25400" h="6350" prst="softRound"/>
              <a:bevelB w="0" h="0" prst="convex"/>
            </a:sp3d>
          </p:spPr>
          <p:style>
            <a:lnRef idx="0">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6" name="Freeform 5">
              <a:extLst>
                <a:ext uri="{FF2B5EF4-FFF2-40B4-BE49-F238E27FC236}">
                  <a16:creationId xmlns:a16="http://schemas.microsoft.com/office/drawing/2014/main" id="{EA292D7D-F210-C154-34FA-42EB2DA84C19}"/>
                </a:ext>
              </a:extLst>
            </p:cNvPr>
            <p:cNvSpPr/>
            <p:nvPr/>
          </p:nvSpPr>
          <p:spPr>
            <a:xfrm rot="21600000">
              <a:off x="1913293" y="2058986"/>
              <a:ext cx="5666199" cy="697574"/>
            </a:xfrm>
            <a:custGeom>
              <a:avLst/>
              <a:gdLst>
                <a:gd name="connsiteX0" fmla="*/ 0 w 5666199"/>
                <a:gd name="connsiteY0" fmla="*/ 0 h 697572"/>
                <a:gd name="connsiteX1" fmla="*/ 5317413 w 5666199"/>
                <a:gd name="connsiteY1" fmla="*/ 0 h 697572"/>
                <a:gd name="connsiteX2" fmla="*/ 5666199 w 5666199"/>
                <a:gd name="connsiteY2" fmla="*/ 348786 h 697572"/>
                <a:gd name="connsiteX3" fmla="*/ 5317413 w 5666199"/>
                <a:gd name="connsiteY3" fmla="*/ 697572 h 697572"/>
                <a:gd name="connsiteX4" fmla="*/ 0 w 5666199"/>
                <a:gd name="connsiteY4" fmla="*/ 697572 h 697572"/>
                <a:gd name="connsiteX5" fmla="*/ 0 w 5666199"/>
                <a:gd name="connsiteY5" fmla="*/ 0 h 697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66199" h="697572">
                  <a:moveTo>
                    <a:pt x="5666199" y="697571"/>
                  </a:moveTo>
                  <a:lnTo>
                    <a:pt x="348786" y="697571"/>
                  </a:lnTo>
                  <a:lnTo>
                    <a:pt x="0" y="348786"/>
                  </a:lnTo>
                  <a:lnTo>
                    <a:pt x="348786" y="1"/>
                  </a:lnTo>
                  <a:lnTo>
                    <a:pt x="5666199" y="1"/>
                  </a:lnTo>
                  <a:lnTo>
                    <a:pt x="5666199" y="697571"/>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2003" tIns="99061" rIns="184912" bIns="99061" numCol="1" spcCol="1270" anchor="ctr" anchorCtr="0">
              <a:noAutofit/>
            </a:bodyPr>
            <a:lstStyle/>
            <a:p>
              <a:pPr marL="0" lvl="0" indent="0" algn="ctr" defTabSz="1155700">
                <a:lnSpc>
                  <a:spcPct val="90000"/>
                </a:lnSpc>
                <a:spcBef>
                  <a:spcPct val="0"/>
                </a:spcBef>
                <a:spcAft>
                  <a:spcPct val="35000"/>
                </a:spcAft>
                <a:buNone/>
              </a:pPr>
              <a:r>
                <a:rPr lang="en-US" sz="2600" kern="1200"/>
                <a:t>Economic Uncertainty</a:t>
              </a:r>
            </a:p>
          </p:txBody>
        </p:sp>
        <p:sp>
          <p:nvSpPr>
            <p:cNvPr id="7" name="Oval 6">
              <a:extLst>
                <a:ext uri="{FF2B5EF4-FFF2-40B4-BE49-F238E27FC236}">
                  <a16:creationId xmlns:a16="http://schemas.microsoft.com/office/drawing/2014/main" id="{85C857CF-2EE3-CB94-7425-25317BD8ECA4}"/>
                </a:ext>
              </a:extLst>
            </p:cNvPr>
            <p:cNvSpPr/>
            <p:nvPr/>
          </p:nvSpPr>
          <p:spPr>
            <a:xfrm>
              <a:off x="1564507" y="2058987"/>
              <a:ext cx="697572" cy="697572"/>
            </a:xfrm>
            <a:prstGeom prst="ellipse">
              <a:avLst/>
            </a:prstGeom>
            <a:scene3d>
              <a:camera prst="orthographicFront"/>
              <a:lightRig rig="chilly" dir="t"/>
            </a:scene3d>
            <a:sp3d z="12700" extrusionH="12700" prstMaterial="translucentPowder">
              <a:bevelT w="25400" h="6350" prst="softRound"/>
              <a:bevelB w="0" h="0" prst="convex"/>
            </a:sp3d>
          </p:spPr>
          <p:style>
            <a:lnRef idx="0">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8" name="Freeform 7">
              <a:extLst>
                <a:ext uri="{FF2B5EF4-FFF2-40B4-BE49-F238E27FC236}">
                  <a16:creationId xmlns:a16="http://schemas.microsoft.com/office/drawing/2014/main" id="{2143D0D5-376B-0FE1-57A1-24CD3CEBBE23}"/>
                </a:ext>
              </a:extLst>
            </p:cNvPr>
            <p:cNvSpPr/>
            <p:nvPr/>
          </p:nvSpPr>
          <p:spPr>
            <a:xfrm rot="21600000">
              <a:off x="1913293" y="2964789"/>
              <a:ext cx="5666199" cy="697573"/>
            </a:xfrm>
            <a:custGeom>
              <a:avLst/>
              <a:gdLst>
                <a:gd name="connsiteX0" fmla="*/ 0 w 5666199"/>
                <a:gd name="connsiteY0" fmla="*/ 0 h 697572"/>
                <a:gd name="connsiteX1" fmla="*/ 5317413 w 5666199"/>
                <a:gd name="connsiteY1" fmla="*/ 0 h 697572"/>
                <a:gd name="connsiteX2" fmla="*/ 5666199 w 5666199"/>
                <a:gd name="connsiteY2" fmla="*/ 348786 h 697572"/>
                <a:gd name="connsiteX3" fmla="*/ 5317413 w 5666199"/>
                <a:gd name="connsiteY3" fmla="*/ 697572 h 697572"/>
                <a:gd name="connsiteX4" fmla="*/ 0 w 5666199"/>
                <a:gd name="connsiteY4" fmla="*/ 697572 h 697572"/>
                <a:gd name="connsiteX5" fmla="*/ 0 w 5666199"/>
                <a:gd name="connsiteY5" fmla="*/ 0 h 697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66199" h="697572">
                  <a:moveTo>
                    <a:pt x="5666199" y="697571"/>
                  </a:moveTo>
                  <a:lnTo>
                    <a:pt x="348786" y="697571"/>
                  </a:lnTo>
                  <a:lnTo>
                    <a:pt x="0" y="348786"/>
                  </a:lnTo>
                  <a:lnTo>
                    <a:pt x="348786" y="1"/>
                  </a:lnTo>
                  <a:lnTo>
                    <a:pt x="5666199" y="1"/>
                  </a:lnTo>
                  <a:lnTo>
                    <a:pt x="5666199" y="697571"/>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2003" tIns="99061"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a:t>Technological Advancements</a:t>
              </a:r>
            </a:p>
          </p:txBody>
        </p:sp>
        <p:sp>
          <p:nvSpPr>
            <p:cNvPr id="9" name="Oval 8">
              <a:extLst>
                <a:ext uri="{FF2B5EF4-FFF2-40B4-BE49-F238E27FC236}">
                  <a16:creationId xmlns:a16="http://schemas.microsoft.com/office/drawing/2014/main" id="{34BFE3A6-15C2-4A64-A1B1-154255AE924D}"/>
                </a:ext>
              </a:extLst>
            </p:cNvPr>
            <p:cNvSpPr/>
            <p:nvPr/>
          </p:nvSpPr>
          <p:spPr>
            <a:xfrm>
              <a:off x="1564507" y="2964790"/>
              <a:ext cx="697572" cy="697572"/>
            </a:xfrm>
            <a:prstGeom prst="ellipse">
              <a:avLst/>
            </a:prstGeom>
            <a:scene3d>
              <a:camera prst="orthographicFront"/>
              <a:lightRig rig="chilly" dir="t"/>
            </a:scene3d>
            <a:sp3d z="12700" extrusionH="12700" prstMaterial="translucentPowder">
              <a:bevelT w="25400" h="6350" prst="softRound"/>
              <a:bevelB w="0" h="0" prst="convex"/>
            </a:sp3d>
          </p:spPr>
          <p:style>
            <a:lnRef idx="0">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0" name="Freeform 9">
              <a:extLst>
                <a:ext uri="{FF2B5EF4-FFF2-40B4-BE49-F238E27FC236}">
                  <a16:creationId xmlns:a16="http://schemas.microsoft.com/office/drawing/2014/main" id="{6B52017A-EDB4-C184-F20D-B7CAFBCD962E}"/>
                </a:ext>
              </a:extLst>
            </p:cNvPr>
            <p:cNvSpPr/>
            <p:nvPr/>
          </p:nvSpPr>
          <p:spPr>
            <a:xfrm rot="21600000">
              <a:off x="1913293" y="3870591"/>
              <a:ext cx="5666199" cy="697573"/>
            </a:xfrm>
            <a:custGeom>
              <a:avLst/>
              <a:gdLst>
                <a:gd name="connsiteX0" fmla="*/ 0 w 5666199"/>
                <a:gd name="connsiteY0" fmla="*/ 0 h 697572"/>
                <a:gd name="connsiteX1" fmla="*/ 5317413 w 5666199"/>
                <a:gd name="connsiteY1" fmla="*/ 0 h 697572"/>
                <a:gd name="connsiteX2" fmla="*/ 5666199 w 5666199"/>
                <a:gd name="connsiteY2" fmla="*/ 348786 h 697572"/>
                <a:gd name="connsiteX3" fmla="*/ 5317413 w 5666199"/>
                <a:gd name="connsiteY3" fmla="*/ 697572 h 697572"/>
                <a:gd name="connsiteX4" fmla="*/ 0 w 5666199"/>
                <a:gd name="connsiteY4" fmla="*/ 697572 h 697572"/>
                <a:gd name="connsiteX5" fmla="*/ 0 w 5666199"/>
                <a:gd name="connsiteY5" fmla="*/ 0 h 697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66199" h="697572">
                  <a:moveTo>
                    <a:pt x="5666199" y="697571"/>
                  </a:moveTo>
                  <a:lnTo>
                    <a:pt x="348786" y="697571"/>
                  </a:lnTo>
                  <a:lnTo>
                    <a:pt x="0" y="348786"/>
                  </a:lnTo>
                  <a:lnTo>
                    <a:pt x="348786" y="1"/>
                  </a:lnTo>
                  <a:lnTo>
                    <a:pt x="5666199" y="1"/>
                  </a:lnTo>
                  <a:lnTo>
                    <a:pt x="5666199" y="697571"/>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2003" tIns="99061"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a:t>Shifts in Consumer Preferences</a:t>
              </a:r>
            </a:p>
          </p:txBody>
        </p:sp>
        <p:sp>
          <p:nvSpPr>
            <p:cNvPr id="11" name="Oval 10">
              <a:extLst>
                <a:ext uri="{FF2B5EF4-FFF2-40B4-BE49-F238E27FC236}">
                  <a16:creationId xmlns:a16="http://schemas.microsoft.com/office/drawing/2014/main" id="{B8B26C1A-51E2-D4A3-24D2-6D0818ACC9DB}"/>
                </a:ext>
              </a:extLst>
            </p:cNvPr>
            <p:cNvSpPr/>
            <p:nvPr/>
          </p:nvSpPr>
          <p:spPr>
            <a:xfrm>
              <a:off x="1564507" y="3870592"/>
              <a:ext cx="697572" cy="697572"/>
            </a:xfrm>
            <a:prstGeom prst="ellipse">
              <a:avLst/>
            </a:prstGeom>
            <a:scene3d>
              <a:camera prst="orthographicFront"/>
              <a:lightRig rig="chilly" dir="t"/>
            </a:scene3d>
            <a:sp3d z="12700" extrusionH="12700" prstMaterial="translucentPowder">
              <a:bevelT w="25400" h="6350" prst="softRound"/>
              <a:bevelB w="0" h="0" prst="convex"/>
            </a:sp3d>
          </p:spPr>
          <p:style>
            <a:lnRef idx="0">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gr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Mesh</Template>
  <TotalTime>1369</TotalTime>
  <Words>3320</Words>
  <Application>Microsoft Macintosh PowerPoint</Application>
  <PresentationFormat>On-screen Show (16:9)</PresentationFormat>
  <Paragraphs>284</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Century Gothic</vt:lpstr>
      <vt:lpstr>ui-sans-serif</vt:lpstr>
      <vt:lpstr>Mesh</vt:lpstr>
      <vt:lpstr>Company Analysis of AMC Theaters</vt:lpstr>
      <vt:lpstr>Executive Summary  </vt:lpstr>
      <vt:lpstr>Executive Summary  </vt:lpstr>
      <vt:lpstr>Organization Background  </vt:lpstr>
      <vt:lpstr>SWOT ANALYSIS</vt:lpstr>
      <vt:lpstr>Internal Strengths</vt:lpstr>
      <vt:lpstr>Internal Weaknesses </vt:lpstr>
      <vt:lpstr>External Opportunities</vt:lpstr>
      <vt:lpstr>External Threats </vt:lpstr>
      <vt:lpstr>Macro Environment Analysis: PESTEL</vt:lpstr>
      <vt:lpstr>Micro Industry Analysis</vt:lpstr>
      <vt:lpstr>Generic Strategy Recommendations</vt:lpstr>
      <vt:lpstr>Organization Design Recommendations</vt:lpstr>
      <vt:lpstr>Ethical Considerations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Organization</dc:title>
  <dc:creator>Rod</dc:creator>
  <cp:lastModifiedBy>Jeff my Nelson</cp:lastModifiedBy>
  <cp:revision>3</cp:revision>
  <dcterms:modified xsi:type="dcterms:W3CDTF">2024-05-28T15:09:03Z</dcterms:modified>
</cp:coreProperties>
</file>